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handoutMasterIdLst>
    <p:handoutMasterId r:id="rId47"/>
  </p:handoutMasterIdLst>
  <p:sldIdLst>
    <p:sldId id="324" r:id="rId2"/>
    <p:sldId id="430" r:id="rId3"/>
    <p:sldId id="431" r:id="rId4"/>
    <p:sldId id="259" r:id="rId5"/>
    <p:sldId id="261" r:id="rId6"/>
    <p:sldId id="260" r:id="rId7"/>
    <p:sldId id="262" r:id="rId8"/>
    <p:sldId id="330" r:id="rId9"/>
    <p:sldId id="369" r:id="rId10"/>
    <p:sldId id="433" r:id="rId11"/>
    <p:sldId id="432" r:id="rId12"/>
    <p:sldId id="332" r:id="rId13"/>
    <p:sldId id="368" r:id="rId14"/>
    <p:sldId id="398" r:id="rId15"/>
    <p:sldId id="399" r:id="rId16"/>
    <p:sldId id="400" r:id="rId17"/>
    <p:sldId id="401" r:id="rId18"/>
    <p:sldId id="402" r:id="rId19"/>
    <p:sldId id="403" r:id="rId20"/>
    <p:sldId id="434" r:id="rId21"/>
    <p:sldId id="405" r:id="rId22"/>
    <p:sldId id="406" r:id="rId23"/>
    <p:sldId id="407" r:id="rId24"/>
    <p:sldId id="408" r:id="rId25"/>
    <p:sldId id="409" r:id="rId26"/>
    <p:sldId id="410" r:id="rId27"/>
    <p:sldId id="411" r:id="rId28"/>
    <p:sldId id="412" r:id="rId29"/>
    <p:sldId id="413" r:id="rId30"/>
    <p:sldId id="414" r:id="rId31"/>
    <p:sldId id="415" r:id="rId32"/>
    <p:sldId id="416" r:id="rId33"/>
    <p:sldId id="417" r:id="rId34"/>
    <p:sldId id="418" r:id="rId35"/>
    <p:sldId id="419" r:id="rId36"/>
    <p:sldId id="420" r:id="rId37"/>
    <p:sldId id="421" r:id="rId38"/>
    <p:sldId id="422" r:id="rId39"/>
    <p:sldId id="423" r:id="rId40"/>
    <p:sldId id="424" r:id="rId41"/>
    <p:sldId id="425" r:id="rId42"/>
    <p:sldId id="428" r:id="rId43"/>
    <p:sldId id="429" r:id="rId44"/>
    <p:sldId id="299" r:id="rId45"/>
  </p:sldIdLst>
  <p:sldSz cx="6858000" cy="9906000" type="A4"/>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306">
          <p15:clr>
            <a:srgbClr val="A4A3A4"/>
          </p15:clr>
        </p15:guide>
        <p15:guide id="2" pos="220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FFFF"/>
    <a:srgbClr val="D7AFFF"/>
    <a:srgbClr val="E5FE94"/>
    <a:srgbClr val="85EFDD"/>
    <a:srgbClr val="6AECD6"/>
    <a:srgbClr val="FFB685"/>
    <a:srgbClr val="03DFDA"/>
    <a:srgbClr val="DAFD6B"/>
    <a:srgbClr val="D0FC42"/>
    <a:srgbClr val="03D7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76" autoAdjust="0"/>
    <p:restoredTop sz="99771" autoAdjust="0"/>
  </p:normalViewPr>
  <p:slideViewPr>
    <p:cSldViewPr>
      <p:cViewPr varScale="1">
        <p:scale>
          <a:sx n="78" d="100"/>
          <a:sy n="78" d="100"/>
        </p:scale>
        <p:origin x="-3414" y="-96"/>
      </p:cViewPr>
      <p:guideLst>
        <p:guide orient="horz" pos="5887"/>
        <p:guide pos="346"/>
      </p:guideLst>
    </p:cSldViewPr>
  </p:slideViewPr>
  <p:outlineViewPr>
    <p:cViewPr>
      <p:scale>
        <a:sx n="33" d="100"/>
        <a:sy n="33" d="100"/>
      </p:scale>
      <p:origin x="0" y="7242"/>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291B1628-AC0B-4602-907B-0B08BFFFE9F6}" type="datetimeFigureOut">
              <a:rPr lang="de-DE" smtClean="0"/>
              <a:t>06.04.2017</a:t>
            </a:fld>
            <a:endParaRPr lang="de-DE"/>
          </a:p>
        </p:txBody>
      </p:sp>
      <p:sp>
        <p:nvSpPr>
          <p:cNvPr id="4" name="Fußzeilenplatzhalt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84F82A9-F84E-45D5-B808-3337E8E90DDD}" type="slidenum">
              <a:rPr lang="de-DE" smtClean="0"/>
              <a:t>‹Nr.›</a:t>
            </a:fld>
            <a:endParaRPr lang="de-DE"/>
          </a:p>
        </p:txBody>
      </p:sp>
    </p:spTree>
    <p:extLst>
      <p:ext uri="{BB962C8B-B14F-4D97-AF65-F5344CB8AC3E}">
        <p14:creationId xmlns:p14="http://schemas.microsoft.com/office/powerpoint/2010/main" val="2149875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52E1DD7C-988D-446F-B7E2-7607BE792C62}" type="datetimeFigureOut">
              <a:rPr lang="de-DE" smtClean="0"/>
              <a:t>06.04.2017</a:t>
            </a:fld>
            <a:endParaRPr lang="de-DE"/>
          </a:p>
        </p:txBody>
      </p:sp>
      <p:sp>
        <p:nvSpPr>
          <p:cNvPr id="4" name="Folienbildplatzhalter 3"/>
          <p:cNvSpPr>
            <a:spLocks noGrp="1" noRot="1" noChangeAspect="1"/>
          </p:cNvSpPr>
          <p:nvPr>
            <p:ph type="sldImg" idx="2"/>
          </p:nvPr>
        </p:nvSpPr>
        <p:spPr>
          <a:xfrm>
            <a:off x="2111375" y="744538"/>
            <a:ext cx="2574925" cy="372268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344B727D-019D-430A-A283-A9547673A58F}" type="slidenum">
              <a:rPr lang="de-DE" smtClean="0"/>
              <a:t>‹Nr.›</a:t>
            </a:fld>
            <a:endParaRPr lang="de-DE"/>
          </a:p>
        </p:txBody>
      </p:sp>
    </p:spTree>
    <p:extLst>
      <p:ext uri="{BB962C8B-B14F-4D97-AF65-F5344CB8AC3E}">
        <p14:creationId xmlns:p14="http://schemas.microsoft.com/office/powerpoint/2010/main" val="32869707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44B727D-019D-430A-A283-A9547673A58F}" type="slidenum">
              <a:rPr lang="de-DE" smtClean="0"/>
              <a:t>1</a:t>
            </a:fld>
            <a:endParaRPr lang="de-DE"/>
          </a:p>
        </p:txBody>
      </p:sp>
    </p:spTree>
    <p:extLst>
      <p:ext uri="{BB962C8B-B14F-4D97-AF65-F5344CB8AC3E}">
        <p14:creationId xmlns:p14="http://schemas.microsoft.com/office/powerpoint/2010/main" val="3430671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514350" y="3077282"/>
            <a:ext cx="5829300" cy="2123369"/>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C6159F1F-3031-489B-B5BE-21A56C7C87C3}" type="datetime1">
              <a:rPr lang="de-DE" smtClean="0"/>
              <a:t>06.04.2017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AF36C159-EE67-459C-92E9-C0ACB745E001}" type="datetime1">
              <a:rPr lang="de-DE" smtClean="0"/>
              <a:t>06.04.2017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3729037" y="573264"/>
            <a:ext cx="1157288" cy="12208228"/>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257175" y="573264"/>
            <a:ext cx="3357563" cy="12208228"/>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A1C9E7C5-CEEF-43D4-9985-AF6A1F8D0EEE}" type="datetime1">
              <a:rPr lang="de-DE" smtClean="0"/>
              <a:t>06.04.2017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D11BE71-88FF-4ADD-92AF-C336DDCDC07B}" type="datetime1">
              <a:rPr lang="de-DE" smtClean="0"/>
              <a:t>06.04.2017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t>‹Nr.›</a:t>
            </a:fld>
            <a:endParaRPr lang="de-DE"/>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41735" y="6365523"/>
            <a:ext cx="5829300" cy="1967442"/>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541735" y="4198586"/>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p>
            <a:fld id="{E881BC9F-0879-4525-A416-D58F79B63498}" type="datetime1">
              <a:rPr lang="de-DE" smtClean="0"/>
              <a:t>06.04.2017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257175" y="3338690"/>
            <a:ext cx="2257425" cy="94428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2628900" y="3338690"/>
            <a:ext cx="2257425" cy="94428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111FF8A1-ECD2-4D7B-8FB8-ABCB00971B8A}" type="datetime1">
              <a:rPr lang="de-DE" smtClean="0"/>
              <a:t>06.04.2017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8FB01AD-E0E2-43F6-B41B-115DE7D7CF70}" type="slidenum">
              <a:rPr lang="de-DE" smtClean="0"/>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342900" y="396699"/>
            <a:ext cx="6172200" cy="1651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342900"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342900"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3483769" y="2217385"/>
            <a:ext cx="303133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3483769" y="3141486"/>
            <a:ext cx="303133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B17AD8F1-0DDB-46BF-8E1C-097C3DE71E2D}" type="datetime1">
              <a:rPr lang="de-DE" smtClean="0"/>
              <a:t>06.04.2017</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18FB01AD-E0E2-43F6-B41B-115DE7D7CF70}" type="slidenum">
              <a:rPr lang="de-DE" smtClean="0"/>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5999E882-A5A6-45DC-88F8-CD4F5FBA065A}" type="datetime1">
              <a:rPr lang="de-DE" smtClean="0"/>
              <a:t>06.04.2017</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18FB01AD-E0E2-43F6-B41B-115DE7D7CF70}" type="slidenum">
              <a:rPr lang="de-DE" smtClean="0"/>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08FD850A-4539-49CF-B474-8F73A3D3D5FF}" type="datetime1">
              <a:rPr lang="de-DE" smtClean="0"/>
              <a:t>06.04.2017</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18FB01AD-E0E2-43F6-B41B-115DE7D7CF70}"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342900" y="394405"/>
            <a:ext cx="2256235" cy="1678517"/>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2681287" y="394406"/>
            <a:ext cx="3833813"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342900" y="2072923"/>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5B38334E-3C8D-453C-817C-DE4E2DB1B98C}" type="datetime1">
              <a:rPr lang="de-DE" smtClean="0"/>
              <a:t>06.04.2017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8FB01AD-E0E2-43F6-B41B-115DE7D7CF70}" type="slidenum">
              <a:rPr lang="de-DE" smtClean="0"/>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344216" y="6934200"/>
            <a:ext cx="4114800" cy="818622"/>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ABB68FBB-BBDE-46E8-9333-9BA378F26E23}" type="datetime1">
              <a:rPr lang="de-DE" smtClean="0"/>
              <a:t>06.04.2017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8FB01AD-E0E2-43F6-B41B-115DE7D7CF70}" type="slidenum">
              <a:rPr lang="de-DE" smtClean="0"/>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342900" y="2311401"/>
            <a:ext cx="6172200" cy="6537502"/>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342900" y="9181395"/>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52867DD4-B479-4FE8-8D20-32E6B380C9E6}" type="datetime1">
              <a:rPr lang="de-DE" smtClean="0"/>
              <a:t>06.04.2017</a:t>
            </a:fld>
            <a:endParaRPr lang="de-DE"/>
          </a:p>
        </p:txBody>
      </p:sp>
      <p:sp>
        <p:nvSpPr>
          <p:cNvPr id="5" name="Fußzeilenplatzhalter 4"/>
          <p:cNvSpPr>
            <a:spLocks noGrp="1"/>
          </p:cNvSpPr>
          <p:nvPr>
            <p:ph type="ftr" sz="quarter" idx="3"/>
          </p:nvPr>
        </p:nvSpPr>
        <p:spPr>
          <a:xfrm>
            <a:off x="2343150" y="9181395"/>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sp>
        <p:nvSpPr>
          <p:cNvPr id="6" name="Foliennummernplatzhalter 5"/>
          <p:cNvSpPr>
            <a:spLocks noGrp="1"/>
          </p:cNvSpPr>
          <p:nvPr>
            <p:ph type="sldNum" sz="quarter" idx="4"/>
          </p:nvPr>
        </p:nvSpPr>
        <p:spPr>
          <a:xfrm>
            <a:off x="1988840" y="9201472"/>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18FB01AD-E0E2-43F6-B41B-115DE7D7CF70}"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3.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8.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9.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8.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hdphoto" Target="../media/hdphoto5.wdp"/><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hdphoto" Target="../media/hdphoto5.wdp"/><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hdphoto" Target="../media/hdphoto5.wdp"/><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microsoft.com/office/2007/relationships/hdphoto" Target="../media/hdphoto5.wdp"/><Relationship Id="rId7"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9.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4.png"/><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2.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2.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0.png"/><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2.png"/><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3.png"/><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40.png"/><Relationship Id="rId5" Type="http://schemas.microsoft.com/office/2007/relationships/hdphoto" Target="../media/hdphoto2.wdp"/><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72.png"/><Relationship Id="rId18" Type="http://schemas.microsoft.com/office/2007/relationships/hdphoto" Target="../media/hdphoto14.wdp"/><Relationship Id="rId3" Type="http://schemas.openxmlformats.org/officeDocument/2006/relationships/image" Target="../media/image67.png"/><Relationship Id="rId7" Type="http://schemas.openxmlformats.org/officeDocument/2006/relationships/image" Target="../media/image69.png"/><Relationship Id="rId12" Type="http://schemas.microsoft.com/office/2007/relationships/hdphoto" Target="../media/hdphoto11.wdp"/><Relationship Id="rId17" Type="http://schemas.openxmlformats.org/officeDocument/2006/relationships/image" Target="../media/image74.png"/><Relationship Id="rId2" Type="http://schemas.openxmlformats.org/officeDocument/2006/relationships/image" Target="../media/image66.jpeg"/><Relationship Id="rId16" Type="http://schemas.microsoft.com/office/2007/relationships/hdphoto" Target="../media/hdphoto13.wdp"/><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71.png"/><Relationship Id="rId5" Type="http://schemas.openxmlformats.org/officeDocument/2006/relationships/image" Target="../media/image68.png"/><Relationship Id="rId15" Type="http://schemas.openxmlformats.org/officeDocument/2006/relationships/image" Target="../media/image73.jpeg"/><Relationship Id="rId10" Type="http://schemas.microsoft.com/office/2007/relationships/hdphoto" Target="../media/hdphoto10.wdp"/><Relationship Id="rId19" Type="http://schemas.openxmlformats.org/officeDocument/2006/relationships/image" Target="../media/image75.png"/><Relationship Id="rId4" Type="http://schemas.microsoft.com/office/2007/relationships/hdphoto" Target="../media/hdphoto7.wdp"/><Relationship Id="rId9" Type="http://schemas.openxmlformats.org/officeDocument/2006/relationships/image" Target="../media/image70.png"/><Relationship Id="rId14" Type="http://schemas.microsoft.com/office/2007/relationships/hdphoto" Target="../media/hdphoto12.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2.wdp"/><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2.wdp"/><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7.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0" y="0"/>
            <a:ext cx="6858000" cy="3800872"/>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p:nvPr>
        </p:nvSpPr>
        <p:spPr>
          <a:xfrm>
            <a:off x="548680" y="560512"/>
            <a:ext cx="5760640" cy="2123369"/>
          </a:xfrm>
        </p:spPr>
        <p:txBody>
          <a:bodyPr>
            <a:noAutofit/>
          </a:bodyPr>
          <a:lstStyle/>
          <a:p>
            <a:r>
              <a:rPr lang="de-DE" sz="5400" b="1" spc="-150" dirty="0" smtClean="0">
                <a:solidFill>
                  <a:schemeClr val="tx2"/>
                </a:solidFill>
                <a:latin typeface="Tempus Sans ITC" panose="04020404030D07020202" pitchFamily="82" charset="0"/>
                <a:cs typeface="MV Boli" panose="02000500030200090000" pitchFamily="2" charset="0"/>
              </a:rPr>
              <a:t>Der Tag, an dem </a:t>
            </a:r>
            <a:br>
              <a:rPr lang="de-DE" sz="5400" b="1" spc="-150" dirty="0" smtClean="0">
                <a:solidFill>
                  <a:schemeClr val="tx2"/>
                </a:solidFill>
                <a:latin typeface="Tempus Sans ITC" panose="04020404030D07020202" pitchFamily="82" charset="0"/>
                <a:cs typeface="MV Boli" panose="02000500030200090000" pitchFamily="2" charset="0"/>
              </a:rPr>
            </a:br>
            <a:r>
              <a:rPr lang="de-DE" sz="5400" b="1" spc="-150" dirty="0" smtClean="0">
                <a:solidFill>
                  <a:schemeClr val="tx2"/>
                </a:solidFill>
                <a:latin typeface="Tempus Sans ITC" panose="04020404030D07020202" pitchFamily="82" charset="0"/>
                <a:cs typeface="MV Boli" panose="02000500030200090000" pitchFamily="2" charset="0"/>
              </a:rPr>
              <a:t>ich stark wurde!</a:t>
            </a:r>
            <a:endParaRPr lang="de-DE" sz="5400" b="1" spc="-150" dirty="0">
              <a:solidFill>
                <a:schemeClr val="tx2"/>
              </a:solidFill>
              <a:latin typeface="Tempus Sans ITC" panose="04020404030D07020202" pitchFamily="82" charset="0"/>
              <a:cs typeface="MV Boli" panose="02000500030200090000" pitchFamily="2" charset="0"/>
            </a:endParaRPr>
          </a:p>
        </p:txBody>
      </p:sp>
      <p:sp>
        <p:nvSpPr>
          <p:cNvPr id="3" name="Untertitel 2"/>
          <p:cNvSpPr>
            <a:spLocks noGrp="1"/>
          </p:cNvSpPr>
          <p:nvPr>
            <p:ph type="subTitle" idx="1"/>
          </p:nvPr>
        </p:nvSpPr>
        <p:spPr>
          <a:xfrm>
            <a:off x="980728" y="4016896"/>
            <a:ext cx="5184576" cy="792088"/>
          </a:xfrm>
        </p:spPr>
        <p:txBody>
          <a:bodyPr>
            <a:normAutofit/>
          </a:bodyPr>
          <a:lstStyle/>
          <a:p>
            <a:r>
              <a:rPr lang="de-DE" sz="2000" dirty="0" smtClean="0">
                <a:solidFill>
                  <a:schemeClr val="tx2"/>
                </a:solidFill>
                <a:latin typeface="Arial" panose="020B0604020202020204" pitchFamily="34" charset="0"/>
                <a:cs typeface="Arial" panose="020B0604020202020204" pitchFamily="34" charset="0"/>
              </a:rPr>
              <a:t>Geschichten </a:t>
            </a:r>
          </a:p>
          <a:p>
            <a:r>
              <a:rPr lang="de-DE" sz="2000" dirty="0" smtClean="0">
                <a:solidFill>
                  <a:schemeClr val="tx2"/>
                </a:solidFill>
                <a:latin typeface="Arial" panose="020B0604020202020204" pitchFamily="34" charset="0"/>
                <a:cs typeface="Arial" panose="020B0604020202020204" pitchFamily="34" charset="0"/>
              </a:rPr>
              <a:t>von Kindern </a:t>
            </a:r>
            <a:r>
              <a:rPr lang="de-DE" sz="2000" smtClean="0">
                <a:solidFill>
                  <a:schemeClr val="tx2"/>
                </a:solidFill>
                <a:latin typeface="Arial" panose="020B0604020202020204" pitchFamily="34" charset="0"/>
                <a:cs typeface="Arial" panose="020B0604020202020204" pitchFamily="34" charset="0"/>
              </a:rPr>
              <a:t>aus </a:t>
            </a:r>
            <a:endParaRPr lang="de-DE" sz="2000" dirty="0">
              <a:solidFill>
                <a:schemeClr val="tx2"/>
              </a:solidFill>
              <a:latin typeface="Arial" panose="020B0604020202020204" pitchFamily="34" charset="0"/>
              <a:cs typeface="Arial" panose="020B0604020202020204" pitchFamily="34" charset="0"/>
            </a:endParaRPr>
          </a:p>
        </p:txBody>
      </p:sp>
      <p:sp>
        <p:nvSpPr>
          <p:cNvPr id="4" name="Rechteck 3"/>
          <p:cNvSpPr/>
          <p:nvPr/>
        </p:nvSpPr>
        <p:spPr>
          <a:xfrm>
            <a:off x="1898976" y="5817096"/>
            <a:ext cx="3060048" cy="37947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p:cNvSpPr/>
          <p:nvPr/>
        </p:nvSpPr>
        <p:spPr>
          <a:xfrm>
            <a:off x="1268760" y="4880992"/>
            <a:ext cx="4536504" cy="5760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9348" b="80964"/>
          <a:stretch/>
        </p:blipFill>
        <p:spPr bwMode="auto">
          <a:xfrm flipH="1">
            <a:off x="-243408" y="-231576"/>
            <a:ext cx="2102079" cy="1963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808702">
            <a:off x="5535768" y="8674539"/>
            <a:ext cx="897463" cy="897463"/>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M:\IZI\EXTERN\Sonstige Forschungsprojekte\2014-2018 Starke Geschichten für starke Kinder\Story Telling Club\Grafiken_Bilder\Icons\Finale\Oberfinal\Jubeln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764399" flipH="1">
            <a:off x="44624" y="2144688"/>
            <a:ext cx="1463830" cy="14638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Gerade Verbindung 10"/>
          <p:cNvCxnSpPr/>
          <p:nvPr/>
        </p:nvCxnSpPr>
        <p:spPr>
          <a:xfrm>
            <a:off x="0" y="3800872"/>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4" descr="M:\IZI\EXTERN\Sonstige Forschungsprojekte\2014-2018 Starke Geschichten für starke Kinder\Story Telling Club\Grafiken_Bilder\Logo\LogomitMännchen_ohneWackeln_oberfina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840260">
            <a:off x="5099870" y="2393425"/>
            <a:ext cx="1942809" cy="2977511"/>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p:cNvSpPr/>
          <p:nvPr/>
        </p:nvSpPr>
        <p:spPr>
          <a:xfrm>
            <a:off x="2192285" y="7252823"/>
            <a:ext cx="2689455" cy="923330"/>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Layout A</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40607161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M:\IZI\EXTERN\Sonstige Forschungsprojekte\2014-2018 Starke Geschichten für starke Kinder\Story Telling Club\Grafiken_Bilder\Icons\Finale\Oberfinal\Helfen_final_geglätte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5996" y="8553400"/>
            <a:ext cx="1220401" cy="12204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IZI\Story Telling Club\Grafiken_Bilder\Rahmen_Buch\Aktuelle Rahmen_freigestellt\Helfe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32" t="2470" r="2832" b="2302"/>
          <a:stretch/>
        </p:blipFill>
        <p:spPr bwMode="auto">
          <a:xfrm flipH="1">
            <a:off x="0" y="992189"/>
            <a:ext cx="6805674" cy="8913812"/>
          </a:xfrm>
          <a:prstGeom prst="rect">
            <a:avLst/>
          </a:prstGeom>
          <a:noFill/>
          <a:extLst>
            <a:ext uri="{909E8E84-426E-40DD-AFC4-6F175D3DCCD1}">
              <a14:hiddenFill xmlns:a14="http://schemas.microsoft.com/office/drawing/2010/main">
                <a:solidFill>
                  <a:srgbClr val="FFFFFF"/>
                </a:solidFill>
              </a14:hiddenFill>
            </a:ext>
          </a:extLst>
        </p:spPr>
      </p:pic>
      <p:sp>
        <p:nvSpPr>
          <p:cNvPr id="8" name="Titel 1"/>
          <p:cNvSpPr txBox="1">
            <a:spLocks/>
          </p:cNvSpPr>
          <p:nvPr/>
        </p:nvSpPr>
        <p:spPr>
          <a:xfrm>
            <a:off x="-27384" y="-15552"/>
            <a:ext cx="6885384" cy="1007740"/>
          </a:xfrm>
          <a:prstGeom prst="rect">
            <a:avLst/>
          </a:prstGeom>
          <a:solidFill>
            <a:srgbClr val="B3F2A8"/>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sz="3200" b="1" dirty="0">
              <a:solidFill>
                <a:schemeClr val="bg1"/>
              </a:solidFill>
              <a:latin typeface="Tempus Sans ITC" panose="04020404030D07020202" pitchFamily="82" charset="0"/>
              <a:cs typeface="LilyUPC" panose="020B0604020202020204" pitchFamily="34" charset="-34"/>
            </a:endParaRPr>
          </a:p>
        </p:txBody>
      </p:sp>
      <p:sp>
        <p:nvSpPr>
          <p:cNvPr id="17" name="Titel 1"/>
          <p:cNvSpPr txBox="1">
            <a:spLocks/>
          </p:cNvSpPr>
          <p:nvPr/>
        </p:nvSpPr>
        <p:spPr>
          <a:xfrm>
            <a:off x="145509" y="19662"/>
            <a:ext cx="6624736"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9" name="Gerade Verbindung 18"/>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uppieren 9"/>
          <p:cNvGrpSpPr/>
          <p:nvPr/>
        </p:nvGrpSpPr>
        <p:grpSpPr>
          <a:xfrm>
            <a:off x="936282" y="1712640"/>
            <a:ext cx="4874876" cy="6510014"/>
            <a:chOff x="936282" y="1962813"/>
            <a:chExt cx="4874876" cy="6510014"/>
          </a:xfrm>
        </p:grpSpPr>
        <p:sp>
          <p:nvSpPr>
            <p:cNvPr id="13" name="Rechteck 12"/>
            <p:cNvSpPr/>
            <p:nvPr/>
          </p:nvSpPr>
          <p:spPr>
            <a:xfrm>
              <a:off x="936282" y="1962813"/>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5" name="Rechteck 14"/>
            <p:cNvSpPr/>
            <p:nvPr/>
          </p:nvSpPr>
          <p:spPr>
            <a:xfrm>
              <a:off x="3397203" y="1962813"/>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8" name="Rechteck 17"/>
            <p:cNvSpPr/>
            <p:nvPr/>
          </p:nvSpPr>
          <p:spPr>
            <a:xfrm>
              <a:off x="3391309" y="5241032"/>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a:off x="943037" y="5241032"/>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sp>
        <p:nvSpPr>
          <p:cNvPr id="16" name="Titel 1"/>
          <p:cNvSpPr txBox="1">
            <a:spLocks/>
          </p:cNvSpPr>
          <p:nvPr/>
        </p:nvSpPr>
        <p:spPr>
          <a:xfrm>
            <a:off x="332656" y="9273479"/>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10</a:t>
            </a:r>
            <a:endParaRPr lang="de-DE" sz="1400" b="1" dirty="0">
              <a:latin typeface="Tempus Sans ITC" panose="04020404030D07020202" pitchFamily="82" charset="0"/>
              <a:cs typeface="LilyUPC" panose="020B0604020202020204" pitchFamily="34" charset="-34"/>
            </a:endParaRPr>
          </a:p>
        </p:txBody>
      </p:sp>
      <p:sp>
        <p:nvSpPr>
          <p:cNvPr id="14" name="Rechteck 13"/>
          <p:cNvSpPr/>
          <p:nvPr/>
        </p:nvSpPr>
        <p:spPr>
          <a:xfrm>
            <a:off x="2131450" y="4508163"/>
            <a:ext cx="2607702" cy="923330"/>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Layout E</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22" name="Rechteck 21"/>
          <p:cNvSpPr/>
          <p:nvPr/>
        </p:nvSpPr>
        <p:spPr>
          <a:xfrm>
            <a:off x="-110651" y="5817096"/>
            <a:ext cx="7079310" cy="923330"/>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hier Layout D, E möglich</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16022894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a:xfrm>
            <a:off x="-27384" y="-15552"/>
            <a:ext cx="6885384" cy="1007740"/>
          </a:xfrm>
          <a:prstGeom prst="rect">
            <a:avLst/>
          </a:prstGeom>
          <a:solidFill>
            <a:srgbClr val="B3F2A8"/>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sz="3200" b="1" dirty="0">
              <a:solidFill>
                <a:schemeClr val="bg1"/>
              </a:solidFill>
              <a:latin typeface="Tempus Sans ITC" panose="04020404030D07020202" pitchFamily="82" charset="0"/>
              <a:cs typeface="LilyUPC" panose="020B0604020202020204" pitchFamily="34" charset="-34"/>
            </a:endParaRPr>
          </a:p>
        </p:txBody>
      </p:sp>
      <p:cxnSp>
        <p:nvCxnSpPr>
          <p:cNvPr id="16" name="Gerade Verbindung 15"/>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873825" y="688778"/>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9" name="Titel 1"/>
          <p:cNvSpPr txBox="1">
            <a:spLocks/>
          </p:cNvSpPr>
          <p:nvPr/>
        </p:nvSpPr>
        <p:spPr>
          <a:xfrm>
            <a:off x="433541" y="19662"/>
            <a:ext cx="6523851"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anderen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		helfen konnte!</a:t>
            </a:r>
            <a:endParaRPr lang="de-DE" sz="2800" b="1" dirty="0">
              <a:solidFill>
                <a:schemeClr val="tx2"/>
              </a:solidFill>
              <a:latin typeface="Tempus Sans ITC" panose="04020404030D07020202" pitchFamily="82" charset="0"/>
              <a:cs typeface="LilyUPC" panose="020B0604020202020204" pitchFamily="34" charset="-34"/>
            </a:endParaRPr>
          </a:p>
        </p:txBody>
      </p:sp>
      <p:grpSp>
        <p:nvGrpSpPr>
          <p:cNvPr id="13" name="Gruppieren 12"/>
          <p:cNvGrpSpPr/>
          <p:nvPr/>
        </p:nvGrpSpPr>
        <p:grpSpPr>
          <a:xfrm>
            <a:off x="936282" y="1712640"/>
            <a:ext cx="4874876" cy="6510014"/>
            <a:chOff x="936282" y="1962813"/>
            <a:chExt cx="4874876" cy="6510014"/>
          </a:xfrm>
        </p:grpSpPr>
        <p:sp>
          <p:nvSpPr>
            <p:cNvPr id="14" name="Rechteck 13"/>
            <p:cNvSpPr/>
            <p:nvPr/>
          </p:nvSpPr>
          <p:spPr>
            <a:xfrm>
              <a:off x="936282" y="1962813"/>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a:off x="3397203" y="1962813"/>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a:off x="3391309" y="5241032"/>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a:off x="943037" y="5241032"/>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pic>
        <p:nvPicPr>
          <p:cNvPr id="23" name="Picture 4" descr="M:\IZI\EXTERN\Sonstige Forschungsprojekte\2014-2018 Starke Geschichten für starke Kinder\Story Telling Club\Grafiken_Bilder\Icons\Finale\Oberfinal\3Kinder_final_geglätte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588645" y="8385517"/>
            <a:ext cx="2083802" cy="117599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E:\IZI\Story Telling Club\Grafiken_Bilder\Rahmen_Buch\Aktuelle Rahmen_freigestellt\Helfen.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332" t="2470" r="2832" b="2302"/>
          <a:stretch/>
        </p:blipFill>
        <p:spPr bwMode="auto">
          <a:xfrm>
            <a:off x="44624" y="992189"/>
            <a:ext cx="6840760" cy="8913812"/>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p:cNvSpPr txBox="1">
            <a:spLocks/>
          </p:cNvSpPr>
          <p:nvPr/>
        </p:nvSpPr>
        <p:spPr>
          <a:xfrm>
            <a:off x="6237312" y="9273479"/>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11</a:t>
            </a:r>
            <a:endParaRPr lang="de-DE" sz="1400" b="1" dirty="0">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2563458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IZI\Story Telling Club\Grafiken_Bilder\Rahmen_Buch\Aktuelle Rahmen_freigestellt\StärkeAndere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0" y="992560"/>
            <a:ext cx="6858000" cy="8913440"/>
          </a:xfrm>
          <a:prstGeom prst="rect">
            <a:avLst/>
          </a:prstGeom>
          <a:noFill/>
          <a:extLst>
            <a:ext uri="{909E8E84-426E-40DD-AFC4-6F175D3DCCD1}">
              <a14:hiddenFill xmlns:a14="http://schemas.microsoft.com/office/drawing/2010/main">
                <a:solidFill>
                  <a:srgbClr val="FFFFFF"/>
                </a:solidFill>
              </a14:hiddenFill>
            </a:ext>
          </a:extLst>
        </p:spPr>
      </p:pic>
      <p:sp>
        <p:nvSpPr>
          <p:cNvPr id="15" name="Rechteck 14"/>
          <p:cNvSpPr/>
          <p:nvPr/>
        </p:nvSpPr>
        <p:spPr>
          <a:xfrm>
            <a:off x="0" y="0"/>
            <a:ext cx="6858000" cy="992560"/>
          </a:xfrm>
          <a:prstGeom prst="rect">
            <a:avLst/>
          </a:prstGeom>
          <a:solidFill>
            <a:srgbClr val="93F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20" name="Titel 1"/>
          <p:cNvSpPr txBox="1">
            <a:spLocks/>
          </p:cNvSpPr>
          <p:nvPr/>
        </p:nvSpPr>
        <p:spPr>
          <a:xfrm>
            <a:off x="426918" y="9831"/>
            <a:ext cx="6314450"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2" name="Gerade Verbindung 2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uppieren 24"/>
          <p:cNvGrpSpPr/>
          <p:nvPr/>
        </p:nvGrpSpPr>
        <p:grpSpPr>
          <a:xfrm>
            <a:off x="1059689" y="1364593"/>
            <a:ext cx="5169917" cy="7837484"/>
            <a:chOff x="1059689" y="1364593"/>
            <a:chExt cx="5169917" cy="7837484"/>
          </a:xfrm>
        </p:grpSpPr>
        <p:sp>
          <p:nvSpPr>
            <p:cNvPr id="26" name="Rechteck 25"/>
            <p:cNvSpPr/>
            <p:nvPr/>
          </p:nvSpPr>
          <p:spPr>
            <a:xfrm rot="1330407">
              <a:off x="3559698" y="355523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p:cNvSpPr/>
            <p:nvPr/>
          </p:nvSpPr>
          <p:spPr>
            <a:xfrm rot="5768456">
              <a:off x="1511816" y="6496060"/>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p:cNvSpPr/>
            <p:nvPr/>
          </p:nvSpPr>
          <p:spPr>
            <a:xfrm rot="6264411">
              <a:off x="1034028" y="1390254"/>
              <a:ext cx="2706838" cy="2655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9" name="Titel 1"/>
          <p:cNvSpPr txBox="1">
            <a:spLocks/>
          </p:cNvSpPr>
          <p:nvPr/>
        </p:nvSpPr>
        <p:spPr>
          <a:xfrm>
            <a:off x="117862" y="9468136"/>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12</a:t>
            </a:r>
            <a:endParaRPr lang="de-DE" sz="1400" b="1" dirty="0">
              <a:latin typeface="Tempus Sans ITC" panose="04020404030D07020202" pitchFamily="82" charset="0"/>
              <a:cs typeface="LilyUPC" panose="020B0604020202020204" pitchFamily="34" charset="-34"/>
            </a:endParaRPr>
          </a:p>
        </p:txBody>
      </p:sp>
      <p:grpSp>
        <p:nvGrpSpPr>
          <p:cNvPr id="3" name="Gruppieren 2"/>
          <p:cNvGrpSpPr/>
          <p:nvPr/>
        </p:nvGrpSpPr>
        <p:grpSpPr>
          <a:xfrm>
            <a:off x="3588651" y="1499980"/>
            <a:ext cx="1417935" cy="1574128"/>
            <a:chOff x="3588651" y="1499980"/>
            <a:chExt cx="1417935" cy="1574128"/>
          </a:xfrm>
        </p:grpSpPr>
        <p:pic>
          <p:nvPicPr>
            <p:cNvPr id="4099"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421303">
              <a:off x="3627411" y="1578672"/>
              <a:ext cx="1379175" cy="149543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3095" b="74400"/>
            <a:stretch/>
          </p:blipFill>
          <p:spPr bwMode="auto">
            <a:xfrm>
              <a:off x="3588651" y="1499980"/>
              <a:ext cx="496140" cy="511868"/>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2396" y="8256538"/>
            <a:ext cx="2199680" cy="1211598"/>
          </a:xfrm>
          <a:prstGeom prst="rect">
            <a:avLst/>
          </a:prstGeom>
          <a:noFill/>
          <a:extLst>
            <a:ext uri="{909E8E84-426E-40DD-AFC4-6F175D3DCCD1}">
              <a14:hiddenFill xmlns:a14="http://schemas.microsoft.com/office/drawing/2010/main">
                <a:solidFill>
                  <a:srgbClr val="FFFFFF"/>
                </a:solidFill>
              </a14:hiddenFill>
            </a:ext>
          </a:extLst>
        </p:spPr>
      </p:pic>
      <p:sp>
        <p:nvSpPr>
          <p:cNvPr id="16" name="Rechteck 15"/>
          <p:cNvSpPr/>
          <p:nvPr/>
        </p:nvSpPr>
        <p:spPr>
          <a:xfrm>
            <a:off x="2117023" y="4508163"/>
            <a:ext cx="2636556" cy="923330"/>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Layout C</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40593945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E:\IZI\Story Telling Club\Grafiken_Bilder\Rahmen_Buch\Aktuelle Rahmen_freigestellt\StärkeAndere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92560"/>
            <a:ext cx="6858000" cy="8913440"/>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p:cNvSpPr/>
          <p:nvPr/>
        </p:nvSpPr>
        <p:spPr>
          <a:xfrm>
            <a:off x="0" y="0"/>
            <a:ext cx="6858000" cy="992560"/>
          </a:xfrm>
          <a:prstGeom prst="rect">
            <a:avLst/>
          </a:prstGeom>
          <a:solidFill>
            <a:srgbClr val="93F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7" name="Gerade Verbindung 16"/>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uppieren 19"/>
          <p:cNvGrpSpPr/>
          <p:nvPr/>
        </p:nvGrpSpPr>
        <p:grpSpPr>
          <a:xfrm>
            <a:off x="751292" y="1528153"/>
            <a:ext cx="5411411" cy="7661965"/>
            <a:chOff x="751292" y="1528153"/>
            <a:chExt cx="5411411" cy="7661965"/>
          </a:xfrm>
        </p:grpSpPr>
        <p:sp>
          <p:nvSpPr>
            <p:cNvPr id="21" name="Rechteck 20"/>
            <p:cNvSpPr/>
            <p:nvPr/>
          </p:nvSpPr>
          <p:spPr>
            <a:xfrm rot="20483004" flipH="1">
              <a:off x="751292" y="365665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p:cNvSpPr/>
            <p:nvPr/>
          </p:nvSpPr>
          <p:spPr>
            <a:xfrm rot="15831544" flipH="1">
              <a:off x="2987932" y="648410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p:nvSpPr>
          <p:spPr>
            <a:xfrm rot="21122245" flipH="1">
              <a:off x="3455865" y="1528153"/>
              <a:ext cx="2706838" cy="2655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txBox="1">
            <a:spLocks/>
          </p:cNvSpPr>
          <p:nvPr/>
        </p:nvSpPr>
        <p:spPr>
          <a:xfrm>
            <a:off x="6381328" y="9417495"/>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13</a:t>
            </a:r>
            <a:endParaRPr lang="de-DE" sz="1400" b="1" dirty="0">
              <a:latin typeface="Tempus Sans ITC" panose="04020404030D07020202" pitchFamily="82" charset="0"/>
              <a:cs typeface="LilyUPC" panose="020B0604020202020204" pitchFamily="34" charset="-34"/>
            </a:endParaRPr>
          </a:p>
        </p:txBody>
      </p:sp>
      <p:pic>
        <p:nvPicPr>
          <p:cNvPr id="12"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p:cNvSpPr txBox="1">
            <a:spLocks/>
          </p:cNvSpPr>
          <p:nvPr/>
        </p:nvSpPr>
        <p:spPr>
          <a:xfrm>
            <a:off x="426918" y="9831"/>
            <a:ext cx="653047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andere </a:t>
            </a:r>
          </a:p>
          <a:p>
            <a:pPr algn="l"/>
            <a:r>
              <a:rPr lang="de-DE" sz="2800" b="1" dirty="0" smtClean="0">
                <a:solidFill>
                  <a:schemeClr val="tx2"/>
                </a:solidFill>
                <a:latin typeface="Tempus Sans ITC" panose="04020404030D07020202" pitchFamily="82" charset="0"/>
                <a:cs typeface="LilyUPC" panose="020B0604020202020204" pitchFamily="34" charset="-34"/>
              </a:rPr>
              <a:t>		meine Stärke sahen!</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15"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594214" y="8113399"/>
            <a:ext cx="2222670" cy="1224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8355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4624" y="1067191"/>
            <a:ext cx="6858000" cy="885436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2689544">
            <a:off x="5898183" y="9256301"/>
            <a:ext cx="359885" cy="61633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2508836" flipH="1">
            <a:off x="5959489" y="8709947"/>
            <a:ext cx="347694" cy="595462"/>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1484784" y="3872880"/>
            <a:ext cx="4516018" cy="4997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3" name="Rechteck 2"/>
          <p:cNvSpPr/>
          <p:nvPr/>
        </p:nvSpPr>
        <p:spPr>
          <a:xfrm>
            <a:off x="1484784" y="1581105"/>
            <a:ext cx="4516018" cy="20757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14"/>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
          <p:cNvSpPr txBox="1">
            <a:spLocks/>
          </p:cNvSpPr>
          <p:nvPr/>
        </p:nvSpPr>
        <p:spPr>
          <a:xfrm>
            <a:off x="117862" y="9345488"/>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14</a:t>
            </a:r>
            <a:endParaRPr lang="de-DE" sz="1400" b="1" dirty="0">
              <a:latin typeface="Tempus Sans ITC" panose="04020404030D07020202" pitchFamily="82" charset="0"/>
              <a:cs typeface="LilyUPC" panose="020B0604020202020204" pitchFamily="34" charset="-34"/>
            </a:endParaRPr>
          </a:p>
        </p:txBody>
      </p:sp>
      <p:pic>
        <p:nvPicPr>
          <p:cNvPr id="36"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2689544">
            <a:off x="6345424" y="8733799"/>
            <a:ext cx="351494" cy="60196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2508836" flipH="1">
            <a:off x="5456599" y="9265653"/>
            <a:ext cx="350324" cy="59996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M:\IZI\EXTERN\Sonstige Forschungsprojekte\2014-2018 Starke Geschichten für starke Kinder\Story Telling Club\Grafiken_Bilder\Icons\Finale\Oberfinal\3Kinder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792" y="1031051"/>
            <a:ext cx="974668" cy="550054"/>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p:cNvSpPr txBox="1">
            <a:spLocks/>
          </p:cNvSpPr>
          <p:nvPr/>
        </p:nvSpPr>
        <p:spPr>
          <a:xfrm>
            <a:off x="426918" y="9831"/>
            <a:ext cx="6386458"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 …</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8" name="Rechteck 17"/>
          <p:cNvSpPr/>
          <p:nvPr/>
        </p:nvSpPr>
        <p:spPr>
          <a:xfrm>
            <a:off x="2141869" y="4508163"/>
            <a:ext cx="2586863" cy="923330"/>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Layout F</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9" name="Rechteck 18"/>
          <p:cNvSpPr/>
          <p:nvPr/>
        </p:nvSpPr>
        <p:spPr>
          <a:xfrm>
            <a:off x="552447" y="5817096"/>
            <a:ext cx="5753113" cy="769441"/>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4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hier Layout F, G möglich</a:t>
            </a:r>
            <a:endParaRPr lang="de-DE"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31422579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4"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4" y="1010779"/>
            <a:ext cx="6858000" cy="8910773"/>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p:cNvSpPr/>
          <p:nvPr/>
        </p:nvSpPr>
        <p:spPr>
          <a:xfrm>
            <a:off x="919651" y="1581105"/>
            <a:ext cx="4516018" cy="20757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908720" y="3872880"/>
            <a:ext cx="4516018" cy="4997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15</a:t>
            </a:r>
            <a:endParaRPr lang="de-DE" sz="1400" b="1" dirty="0">
              <a:latin typeface="Tempus Sans ITC" panose="04020404030D07020202" pitchFamily="82" charset="0"/>
              <a:cs typeface="LilyUPC" panose="020B0604020202020204" pitchFamily="34" charset="-34"/>
            </a:endParaRPr>
          </a:p>
        </p:txBody>
      </p:sp>
      <p:pic>
        <p:nvPicPr>
          <p:cNvPr id="11"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20282300" flipH="1">
            <a:off x="124548" y="8905226"/>
            <a:ext cx="259747" cy="56394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20473824">
            <a:off x="124549" y="8268358"/>
            <a:ext cx="259747" cy="5639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19947820">
            <a:off x="718617" y="9185494"/>
            <a:ext cx="259747" cy="563941"/>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p:cNvSpPr txBox="1">
            <a:spLocks/>
          </p:cNvSpPr>
          <p:nvPr/>
        </p:nvSpPr>
        <p:spPr>
          <a:xfrm>
            <a:off x="426918" y="9831"/>
            <a:ext cx="653047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etwas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		lernen konnte!</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1707408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5"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4624" y="1067191"/>
            <a:ext cx="6858000" cy="8854361"/>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836712" y="2078039"/>
            <a:ext cx="5468779" cy="6032831"/>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2" name="Gerade Verbindung 1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el 1"/>
          <p:cNvSpPr txBox="1">
            <a:spLocks/>
          </p:cNvSpPr>
          <p:nvPr/>
        </p:nvSpPr>
        <p:spPr>
          <a:xfrm>
            <a:off x="117862" y="9345488"/>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a:t>
            </a:r>
            <a:r>
              <a:rPr lang="de-DE" sz="1400" b="1" dirty="0">
                <a:latin typeface="Tempus Sans ITC" panose="04020404030D07020202" pitchFamily="82" charset="0"/>
                <a:cs typeface="LilyUPC" panose="020B0604020202020204" pitchFamily="34" charset="-34"/>
              </a:rPr>
              <a:t>6</a:t>
            </a:r>
          </a:p>
        </p:txBody>
      </p:sp>
      <p:pic>
        <p:nvPicPr>
          <p:cNvPr id="20"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3773188">
            <a:off x="3239564" y="8820011"/>
            <a:ext cx="641983" cy="109946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3592480" flipH="1">
            <a:off x="2376438" y="8773235"/>
            <a:ext cx="641983" cy="1099461"/>
          </a:xfrm>
          <a:prstGeom prst="rect">
            <a:avLst/>
          </a:prstGeom>
          <a:noFill/>
          <a:extLst>
            <a:ext uri="{909E8E84-426E-40DD-AFC4-6F175D3DCCD1}">
              <a14:hiddenFill xmlns:a14="http://schemas.microsoft.com/office/drawing/2010/main">
                <a:solidFill>
                  <a:srgbClr val="FFFFFF"/>
                </a:solidFill>
              </a14:hiddenFill>
            </a:ext>
          </a:extLst>
        </p:spPr>
      </p:pic>
      <p:sp>
        <p:nvSpPr>
          <p:cNvPr id="24" name="Titel 1"/>
          <p:cNvSpPr txBox="1">
            <a:spLocks/>
          </p:cNvSpPr>
          <p:nvPr/>
        </p:nvSpPr>
        <p:spPr>
          <a:xfrm>
            <a:off x="404664" y="28961"/>
            <a:ext cx="6120085"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 …</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6"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029400" y="1136576"/>
            <a:ext cx="3063960" cy="16876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3773188">
            <a:off x="5039763" y="8179889"/>
            <a:ext cx="641983" cy="10994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3592480" flipH="1">
            <a:off x="4176637" y="8133113"/>
            <a:ext cx="641983" cy="1099461"/>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p:cNvSpPr/>
          <p:nvPr/>
        </p:nvSpPr>
        <p:spPr>
          <a:xfrm>
            <a:off x="2080154" y="4508163"/>
            <a:ext cx="2710294" cy="923330"/>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Layout G</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5" name="Rechteck 14"/>
          <p:cNvSpPr/>
          <p:nvPr/>
        </p:nvSpPr>
        <p:spPr>
          <a:xfrm>
            <a:off x="552447" y="5817096"/>
            <a:ext cx="5753113" cy="769441"/>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4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hier Layout F, G möglich</a:t>
            </a:r>
            <a:endParaRPr lang="de-DE"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21325320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1"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4" y="1010779"/>
            <a:ext cx="6858000" cy="8910773"/>
          </a:xfrm>
          <a:prstGeom prst="rect">
            <a:avLst/>
          </a:prstGeom>
          <a:noFill/>
          <a:extLst>
            <a:ext uri="{909E8E84-426E-40DD-AFC4-6F175D3DCCD1}">
              <a14:hiddenFill xmlns:a14="http://schemas.microsoft.com/office/drawing/2010/main">
                <a:solidFill>
                  <a:srgbClr val="FFFFFF"/>
                </a:solidFill>
              </a14:hiddenFill>
            </a:ext>
          </a:extLst>
        </p:spPr>
      </p:pic>
      <p:sp>
        <p:nvSpPr>
          <p:cNvPr id="12" name="Rechteck 11"/>
          <p:cNvSpPr/>
          <p:nvPr/>
        </p:nvSpPr>
        <p:spPr>
          <a:xfrm>
            <a:off x="620688" y="1967719"/>
            <a:ext cx="4706281" cy="6869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17</a:t>
            </a:r>
            <a:endParaRPr lang="de-DE" sz="1400" b="1" dirty="0">
              <a:latin typeface="Tempus Sans ITC" panose="04020404030D07020202" pitchFamily="82" charset="0"/>
              <a:cs typeface="LilyUPC" panose="020B0604020202020204" pitchFamily="34" charset="-34"/>
            </a:endParaRPr>
          </a:p>
        </p:txBody>
      </p:sp>
      <p:pic>
        <p:nvPicPr>
          <p:cNvPr id="8"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873824" y="838348"/>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9" name="Titel 1"/>
          <p:cNvSpPr txBox="1">
            <a:spLocks/>
          </p:cNvSpPr>
          <p:nvPr/>
        </p:nvSpPr>
        <p:spPr>
          <a:xfrm>
            <a:off x="381271" y="28961"/>
            <a:ext cx="6504113"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etwas lernen konnte!</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2"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352077" flipH="1">
            <a:off x="5563945" y="2695457"/>
            <a:ext cx="1345116" cy="134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4577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4624" y="1067191"/>
            <a:ext cx="6858000" cy="8854361"/>
          </a:xfrm>
          <a:prstGeom prst="rect">
            <a:avLst/>
          </a:prstGeom>
          <a:noFill/>
          <a:extLst>
            <a:ext uri="{909E8E84-426E-40DD-AFC4-6F175D3DCCD1}">
              <a14:hiddenFill xmlns:a14="http://schemas.microsoft.com/office/drawing/2010/main">
                <a:solidFill>
                  <a:srgbClr val="FFFFFF"/>
                </a:solidFill>
              </a14:hiddenFill>
            </a:ext>
          </a:extLst>
        </p:spPr>
      </p:pic>
      <p:sp>
        <p:nvSpPr>
          <p:cNvPr id="18" name="Rechteck 17"/>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2" name="Gerade Verbindung 1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uppieren 13"/>
          <p:cNvGrpSpPr/>
          <p:nvPr/>
        </p:nvGrpSpPr>
        <p:grpSpPr>
          <a:xfrm>
            <a:off x="1059689" y="1454312"/>
            <a:ext cx="5169917" cy="7874815"/>
            <a:chOff x="1059689" y="1454312"/>
            <a:chExt cx="5169917" cy="7874815"/>
          </a:xfrm>
        </p:grpSpPr>
        <p:sp>
          <p:nvSpPr>
            <p:cNvPr id="15" name="Rechteck 14"/>
            <p:cNvSpPr/>
            <p:nvPr/>
          </p:nvSpPr>
          <p:spPr>
            <a:xfrm rot="1330407">
              <a:off x="3559698" y="355523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rot="5768456">
              <a:off x="1668164" y="6623110"/>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rot="6264411">
              <a:off x="1034028" y="1479973"/>
              <a:ext cx="2706838" cy="2655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 name="Titel 1"/>
          <p:cNvSpPr txBox="1">
            <a:spLocks/>
          </p:cNvSpPr>
          <p:nvPr/>
        </p:nvSpPr>
        <p:spPr>
          <a:xfrm>
            <a:off x="117862" y="9345488"/>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a:latin typeface="Tempus Sans ITC" panose="04020404030D07020202" pitchFamily="82" charset="0"/>
                <a:cs typeface="LilyUPC" panose="020B0604020202020204" pitchFamily="34" charset="-34"/>
              </a:rPr>
              <a:t>1</a:t>
            </a:r>
            <a:r>
              <a:rPr lang="de-DE" sz="1400" b="1" dirty="0" smtClean="0">
                <a:latin typeface="Tempus Sans ITC" panose="04020404030D07020202" pitchFamily="82" charset="0"/>
                <a:cs typeface="LilyUPC" panose="020B0604020202020204" pitchFamily="34" charset="-34"/>
              </a:rPr>
              <a:t>8</a:t>
            </a:r>
            <a:endParaRPr lang="de-DE" sz="1400" b="1" dirty="0">
              <a:latin typeface="Tempus Sans ITC" panose="04020404030D07020202" pitchFamily="82" charset="0"/>
              <a:cs typeface="LilyUPC" panose="020B0604020202020204" pitchFamily="34" charset="-34"/>
            </a:endParaRPr>
          </a:p>
        </p:txBody>
      </p:sp>
      <p:sp>
        <p:nvSpPr>
          <p:cNvPr id="31" name="Titel 1"/>
          <p:cNvSpPr txBox="1">
            <a:spLocks/>
          </p:cNvSpPr>
          <p:nvPr/>
        </p:nvSpPr>
        <p:spPr>
          <a:xfrm>
            <a:off x="405894" y="28961"/>
            <a:ext cx="633547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 …</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3" name="Rechteck 12"/>
          <p:cNvSpPr/>
          <p:nvPr/>
        </p:nvSpPr>
        <p:spPr>
          <a:xfrm>
            <a:off x="2117023" y="4508163"/>
            <a:ext cx="2636556" cy="923330"/>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Layout C</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22146149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4" y="1010779"/>
            <a:ext cx="6858000" cy="8910773"/>
          </a:xfrm>
          <a:prstGeom prst="rect">
            <a:avLst/>
          </a:prstGeom>
          <a:noFill/>
          <a:extLst>
            <a:ext uri="{909E8E84-426E-40DD-AFC4-6F175D3DCCD1}">
              <a14:hiddenFill xmlns:a14="http://schemas.microsoft.com/office/drawing/2010/main">
                <a:solidFill>
                  <a:srgbClr val="FFFFFF"/>
                </a:solidFill>
              </a14:hiddenFill>
            </a:ext>
          </a:extLst>
        </p:spPr>
      </p:pic>
      <p:sp>
        <p:nvSpPr>
          <p:cNvPr id="15" name="Rechteck 14"/>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2" name="Gerade Verbindung 1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19</a:t>
            </a:r>
            <a:endParaRPr lang="de-DE" sz="1400" b="1" dirty="0">
              <a:latin typeface="Tempus Sans ITC" panose="04020404030D07020202" pitchFamily="82" charset="0"/>
              <a:cs typeface="LilyUPC" panose="020B0604020202020204" pitchFamily="34" charset="-34"/>
            </a:endParaRPr>
          </a:p>
        </p:txBody>
      </p:sp>
      <p:pic>
        <p:nvPicPr>
          <p:cNvPr id="21"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846213" y="688779"/>
            <a:ext cx="930707" cy="89004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19756296" flipH="1">
            <a:off x="399423" y="8513939"/>
            <a:ext cx="560774" cy="121750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19947820">
            <a:off x="643323" y="7613101"/>
            <a:ext cx="560774" cy="1217506"/>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uppieren 40"/>
          <p:cNvGrpSpPr/>
          <p:nvPr/>
        </p:nvGrpSpPr>
        <p:grpSpPr>
          <a:xfrm>
            <a:off x="1059689" y="1454312"/>
            <a:ext cx="5169917" cy="7874815"/>
            <a:chOff x="1059689" y="1454312"/>
            <a:chExt cx="5169917" cy="7874815"/>
          </a:xfrm>
        </p:grpSpPr>
        <p:sp>
          <p:nvSpPr>
            <p:cNvPr id="42" name="Rechteck 41"/>
            <p:cNvSpPr/>
            <p:nvPr/>
          </p:nvSpPr>
          <p:spPr>
            <a:xfrm rot="1330407">
              <a:off x="3559698" y="355523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p:cNvSpPr/>
            <p:nvPr/>
          </p:nvSpPr>
          <p:spPr>
            <a:xfrm rot="5768456">
              <a:off x="1668164" y="6623110"/>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p:cNvSpPr/>
            <p:nvPr/>
          </p:nvSpPr>
          <p:spPr>
            <a:xfrm rot="6264411">
              <a:off x="1034028" y="1479973"/>
              <a:ext cx="2706838" cy="2655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4" name="Titel 1"/>
          <p:cNvSpPr txBox="1">
            <a:spLocks/>
          </p:cNvSpPr>
          <p:nvPr/>
        </p:nvSpPr>
        <p:spPr>
          <a:xfrm>
            <a:off x="381271" y="28961"/>
            <a:ext cx="6504113"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etwas lernen konnte!</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9162484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a:xfrm>
            <a:off x="0" y="0"/>
            <a:ext cx="6858000" cy="171264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a:xfrm>
            <a:off x="836712" y="396699"/>
            <a:ext cx="5678388" cy="1651000"/>
          </a:xfrm>
          <a:noFill/>
        </p:spPr>
        <p:txBody>
          <a:bodyPr>
            <a:normAutofit/>
          </a:bodyPr>
          <a:lstStyle/>
          <a:p>
            <a:pPr marL="0" indent="0" algn="l"/>
            <a:r>
              <a:rPr lang="de-DE" sz="3200" b="1" dirty="0" smtClean="0">
                <a:solidFill>
                  <a:schemeClr val="tx2"/>
                </a:solidFill>
                <a:latin typeface="Tempus Sans ITC" panose="04020404030D07020202" pitchFamily="82" charset="0"/>
                <a:cs typeface="LilyUPC" panose="020B0604020202020204" pitchFamily="34" charset="-34"/>
              </a:rPr>
              <a:t>Vorwort</a:t>
            </a:r>
            <a:endParaRPr lang="de-DE" sz="3200" b="1" dirty="0">
              <a:solidFill>
                <a:schemeClr val="tx2"/>
              </a:solidFill>
              <a:latin typeface="Tempus Sans ITC" panose="04020404030D07020202" pitchFamily="82" charset="0"/>
              <a:cs typeface="LilyUPC" panose="020B0604020202020204" pitchFamily="34" charset="-34"/>
            </a:endParaRPr>
          </a:p>
        </p:txBody>
      </p:sp>
      <p:sp>
        <p:nvSpPr>
          <p:cNvPr id="3" name="Inhaltsplatzhalter 2"/>
          <p:cNvSpPr>
            <a:spLocks noGrp="1"/>
          </p:cNvSpPr>
          <p:nvPr>
            <p:ph idx="1"/>
          </p:nvPr>
        </p:nvSpPr>
        <p:spPr>
          <a:xfrm>
            <a:off x="908719" y="3008785"/>
            <a:ext cx="5220580" cy="4104456"/>
          </a:xfrm>
        </p:spPr>
        <p:txBody>
          <a:bodyPr>
            <a:noAutofit/>
          </a:bodyPr>
          <a:lstStyle/>
          <a:p>
            <a:pPr marL="0" indent="0">
              <a:buNone/>
            </a:pPr>
            <a:r>
              <a:rPr lang="de-DE" sz="3600" b="1" dirty="0" smtClean="0">
                <a:solidFill>
                  <a:schemeClr val="tx2"/>
                </a:solidFill>
                <a:latin typeface="Tempus Sans ITC" panose="04020404030D07020202" pitchFamily="82" charset="0"/>
                <a:cs typeface="Aparajita" panose="020B0604020202020204" pitchFamily="34" charset="0"/>
              </a:rPr>
              <a:t>Kinder </a:t>
            </a:r>
            <a:r>
              <a:rPr lang="de-DE" sz="3600" b="1" dirty="0">
                <a:solidFill>
                  <a:schemeClr val="tx2"/>
                </a:solidFill>
                <a:latin typeface="Tempus Sans ITC" panose="04020404030D07020202" pitchFamily="82" charset="0"/>
                <a:cs typeface="Aparajita" panose="020B0604020202020204" pitchFamily="34" charset="0"/>
              </a:rPr>
              <a:t>sind </a:t>
            </a:r>
            <a:r>
              <a:rPr lang="de-DE" sz="3600" b="1" dirty="0" smtClean="0">
                <a:solidFill>
                  <a:schemeClr val="tx2"/>
                </a:solidFill>
                <a:latin typeface="Tempus Sans ITC" panose="04020404030D07020202" pitchFamily="82" charset="0"/>
                <a:cs typeface="Aparajita" panose="020B0604020202020204" pitchFamily="34" charset="0"/>
              </a:rPr>
              <a:t>stark!</a:t>
            </a:r>
          </a:p>
          <a:p>
            <a:pPr marL="0" indent="0">
              <a:buNone/>
            </a:pPr>
            <a:r>
              <a:rPr lang="de-DE" sz="1600" dirty="0" smtClean="0">
                <a:latin typeface="Arial" panose="020B0604020202020204" pitchFamily="34" charset="0"/>
                <a:cs typeface="Arial" panose="020B0604020202020204" pitchFamily="34" charset="0"/>
              </a:rPr>
              <a:t>Sie können eine Menge Dinge überstehen und Probleme lösen. Kinder können noch besser auf schwierige Situationen reagieren, wenn sie gezielt gefördert werden und von anderen Kindern lernen können. Aus dieser Idee ist der </a:t>
            </a:r>
            <a:r>
              <a:rPr lang="de-DE" sz="1600" dirty="0" err="1" smtClean="0">
                <a:latin typeface="Arial" panose="020B0604020202020204" pitchFamily="34" charset="0"/>
                <a:cs typeface="Arial" panose="020B0604020202020204" pitchFamily="34" charset="0"/>
              </a:rPr>
              <a:t>Storytelling</a:t>
            </a:r>
            <a:r>
              <a:rPr lang="de-DE" sz="1600" dirty="0" smtClean="0">
                <a:latin typeface="Arial" panose="020B0604020202020204" pitchFamily="34" charset="0"/>
                <a:cs typeface="Arial" panose="020B0604020202020204" pitchFamily="34" charset="0"/>
              </a:rPr>
              <a:t> Club entstanden, ein weltweites Projekt, in dem Kinder anderen Kindern von ihren Erlebnissen erzählen und Tipps zum „Starkwerden“ geben. Die Ergebnisse der intensiven Arbeit haben sie in diesem Buch zusammengefasst. </a:t>
            </a:r>
          </a:p>
          <a:p>
            <a:pPr marL="0" indent="0">
              <a:buNone/>
            </a:pPr>
            <a:endParaRPr lang="de-DE" sz="1600" dirty="0" smtClean="0">
              <a:latin typeface="Arial" panose="020B0604020202020204" pitchFamily="34" charset="0"/>
              <a:cs typeface="Arial" panose="020B0604020202020204" pitchFamily="34" charset="0"/>
            </a:endParaRPr>
          </a:p>
          <a:p>
            <a:pPr marL="0" indent="0">
              <a:buNone/>
            </a:pPr>
            <a:r>
              <a:rPr lang="de-DE" sz="1600" dirty="0" smtClean="0">
                <a:latin typeface="Arial" panose="020B0604020202020204" pitchFamily="34" charset="0"/>
                <a:cs typeface="Arial" panose="020B0604020202020204" pitchFamily="34" charset="0"/>
              </a:rPr>
              <a:t>Wir wünschen viel Spaß beim Stöbern, </a:t>
            </a:r>
            <a:r>
              <a:rPr lang="de-DE" sz="1600" dirty="0">
                <a:latin typeface="Arial" panose="020B0604020202020204" pitchFamily="34" charset="0"/>
                <a:cs typeface="Arial" panose="020B0604020202020204" pitchFamily="34" charset="0"/>
              </a:rPr>
              <a:t/>
            </a:r>
            <a:br>
              <a:rPr lang="de-DE" sz="1600" dirty="0">
                <a:latin typeface="Arial" panose="020B0604020202020204" pitchFamily="34" charset="0"/>
                <a:cs typeface="Arial" panose="020B0604020202020204" pitchFamily="34" charset="0"/>
              </a:rPr>
            </a:br>
            <a:r>
              <a:rPr lang="de-DE" sz="1600" dirty="0" smtClean="0">
                <a:latin typeface="Arial" panose="020B0604020202020204" pitchFamily="34" charset="0"/>
                <a:cs typeface="Arial" panose="020B0604020202020204" pitchFamily="34" charset="0"/>
              </a:rPr>
              <a:t>		Lernen und selber Aktivwerden! </a:t>
            </a:r>
          </a:p>
          <a:p>
            <a:pPr marL="0" indent="0">
              <a:buNone/>
            </a:pPr>
            <a:endParaRPr lang="de-DE" sz="1000" dirty="0" smtClean="0">
              <a:solidFill>
                <a:schemeClr val="bg1">
                  <a:lumMod val="50000"/>
                </a:schemeClr>
              </a:solidFill>
              <a:latin typeface="Tempus Sans ITC" panose="04020404030D07020202" pitchFamily="82" charset="0"/>
              <a:cs typeface="Aparajita" panose="020B0604020202020204" pitchFamily="34" charset="0"/>
            </a:endParaRPr>
          </a:p>
          <a:p>
            <a:pPr marL="0" indent="0">
              <a:buNone/>
            </a:pPr>
            <a:endParaRPr lang="de-DE" sz="1000" dirty="0">
              <a:latin typeface="Tempus Sans ITC" panose="04020404030D07020202" pitchFamily="82" charset="0"/>
              <a:cs typeface="Aparajita" panose="020B0604020202020204" pitchFamily="34" charset="0"/>
            </a:endParaRPr>
          </a:p>
        </p:txBody>
      </p:sp>
      <p:sp>
        <p:nvSpPr>
          <p:cNvPr id="6" name="Foliennummernplatzhalter 5"/>
          <p:cNvSpPr>
            <a:spLocks noGrp="1"/>
          </p:cNvSpPr>
          <p:nvPr>
            <p:ph type="sldNum" sz="quarter" idx="12"/>
          </p:nvPr>
        </p:nvSpPr>
        <p:spPr>
          <a:xfrm>
            <a:off x="3212976" y="9201472"/>
            <a:ext cx="376064" cy="527403"/>
          </a:xfrm>
        </p:spPr>
        <p:txBody>
          <a:bodyPr/>
          <a:lstStyle/>
          <a:p>
            <a:fld id="{18FB01AD-E0E2-43F6-B41B-115DE7D7CF70}" type="slidenum">
              <a:rPr lang="de-DE" smtClean="0"/>
              <a:t>2</a:t>
            </a:fld>
            <a:endParaRPr lang="de-DE" dirty="0"/>
          </a:p>
        </p:txBody>
      </p:sp>
      <p:sp>
        <p:nvSpPr>
          <p:cNvPr id="7" name="Rechteck 6"/>
          <p:cNvSpPr/>
          <p:nvPr/>
        </p:nvSpPr>
        <p:spPr>
          <a:xfrm>
            <a:off x="2866688" y="9252028"/>
            <a:ext cx="1124624" cy="488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Inhaltsplatzhalter 2"/>
          <p:cNvSpPr txBox="1">
            <a:spLocks/>
          </p:cNvSpPr>
          <p:nvPr/>
        </p:nvSpPr>
        <p:spPr>
          <a:xfrm>
            <a:off x="764704" y="7869324"/>
            <a:ext cx="5625630" cy="15481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e-DE" sz="1000" dirty="0" smtClean="0">
                <a:latin typeface="Arial" panose="020B0604020202020204" pitchFamily="34" charset="0"/>
                <a:cs typeface="Arial" panose="020B0604020202020204" pitchFamily="34" charset="0"/>
              </a:rPr>
              <a:t>Der Storytelling Club ist eine Initiative der Stiftung PRIX JEUNESSE, des Internationalen Zentralinstituts für das Jugend- und Bildungsfernsehens und UNICEF.</a:t>
            </a:r>
          </a:p>
          <a:p>
            <a:pPr marL="0" indent="0">
              <a:buFont typeface="Arial" pitchFamily="34" charset="0"/>
              <a:buNone/>
            </a:pPr>
            <a:endParaRPr lang="de-DE" sz="1000" dirty="0" smtClean="0">
              <a:solidFill>
                <a:schemeClr val="bg1">
                  <a:lumMod val="50000"/>
                </a:schemeClr>
              </a:solidFill>
              <a:latin typeface="Arial" panose="020B0604020202020204" pitchFamily="34" charset="0"/>
              <a:cs typeface="Arial" panose="020B0604020202020204" pitchFamily="34" charset="0"/>
            </a:endParaRPr>
          </a:p>
          <a:p>
            <a:pPr marL="0" indent="0">
              <a:buFont typeface="Arial" pitchFamily="34" charset="0"/>
              <a:buNone/>
            </a:pPr>
            <a:r>
              <a:rPr lang="de-DE" sz="1000" dirty="0" smtClean="0">
                <a:solidFill>
                  <a:schemeClr val="bg1">
                    <a:lumMod val="50000"/>
                  </a:schemeClr>
                </a:solidFill>
                <a:latin typeface="Arial" panose="020B0604020202020204" pitchFamily="34" charset="0"/>
                <a:cs typeface="Arial" panose="020B0604020202020204" pitchFamily="34" charset="0"/>
              </a:rPr>
              <a:t>Impressum</a:t>
            </a:r>
          </a:p>
          <a:p>
            <a:pPr marL="0" indent="0">
              <a:buFont typeface="Arial" pitchFamily="34" charset="0"/>
              <a:buNone/>
            </a:pPr>
            <a:r>
              <a:rPr lang="de-DE" sz="1000" dirty="0" smtClean="0">
                <a:solidFill>
                  <a:schemeClr val="bg1">
                    <a:lumMod val="50000"/>
                  </a:schemeClr>
                </a:solidFill>
                <a:latin typeface="Arial" panose="020B0604020202020204" pitchFamily="34" charset="0"/>
                <a:cs typeface="Arial" panose="020B0604020202020204" pitchFamily="34" charset="0"/>
              </a:rPr>
              <a:t>Herausgeber: Internationales Zentralinstitut für das Jugend- und Bildungsfernsehen (IZI) </a:t>
            </a:r>
            <a:br>
              <a:rPr lang="de-DE" sz="1000" dirty="0" smtClean="0">
                <a:solidFill>
                  <a:schemeClr val="bg1">
                    <a:lumMod val="50000"/>
                  </a:schemeClr>
                </a:solidFill>
                <a:latin typeface="Arial" panose="020B0604020202020204" pitchFamily="34" charset="0"/>
                <a:cs typeface="Arial" panose="020B0604020202020204" pitchFamily="34" charset="0"/>
              </a:rPr>
            </a:br>
            <a:r>
              <a:rPr lang="de-DE" sz="1000" dirty="0" smtClean="0">
                <a:solidFill>
                  <a:schemeClr val="bg1">
                    <a:lumMod val="50000"/>
                  </a:schemeClr>
                </a:solidFill>
                <a:latin typeface="Arial" panose="020B0604020202020204" pitchFamily="34" charset="0"/>
                <a:cs typeface="Arial" panose="020B0604020202020204" pitchFamily="34" charset="0"/>
              </a:rPr>
              <a:t>beim Bayerischen Rundfunk, München 2017, Konzept: Dr. Maya Götz, Mitarbeit: Miriam </a:t>
            </a:r>
            <a:r>
              <a:rPr lang="de-DE" sz="1000" dirty="0" err="1" smtClean="0">
                <a:solidFill>
                  <a:schemeClr val="bg1">
                    <a:lumMod val="50000"/>
                  </a:schemeClr>
                </a:solidFill>
                <a:latin typeface="Arial" panose="020B0604020202020204" pitchFamily="34" charset="0"/>
                <a:cs typeface="Arial" panose="020B0604020202020204" pitchFamily="34" charset="0"/>
              </a:rPr>
              <a:t>Auth</a:t>
            </a:r>
            <a:r>
              <a:rPr lang="de-DE" sz="1000" dirty="0" smtClean="0">
                <a:solidFill>
                  <a:schemeClr val="bg1">
                    <a:lumMod val="50000"/>
                  </a:schemeClr>
                </a:solidFill>
                <a:latin typeface="Arial" panose="020B0604020202020204" pitchFamily="34" charset="0"/>
                <a:cs typeface="Arial" panose="020B0604020202020204" pitchFamily="34" charset="0"/>
              </a:rPr>
              <a:t>, </a:t>
            </a:r>
            <a:br>
              <a:rPr lang="de-DE" sz="1000" dirty="0" smtClean="0">
                <a:solidFill>
                  <a:schemeClr val="bg1">
                    <a:lumMod val="50000"/>
                  </a:schemeClr>
                </a:solidFill>
                <a:latin typeface="Arial" panose="020B0604020202020204" pitchFamily="34" charset="0"/>
                <a:cs typeface="Arial" panose="020B0604020202020204" pitchFamily="34" charset="0"/>
              </a:rPr>
            </a:br>
            <a:r>
              <a:rPr lang="de-DE" sz="1000" dirty="0" smtClean="0">
                <a:solidFill>
                  <a:schemeClr val="bg1">
                    <a:lumMod val="50000"/>
                  </a:schemeClr>
                </a:solidFill>
                <a:latin typeface="Arial" panose="020B0604020202020204" pitchFamily="34" charset="0"/>
                <a:cs typeface="Arial" panose="020B0604020202020204" pitchFamily="34" charset="0"/>
              </a:rPr>
              <a:t>Marie- Therese Hohe, Tanja Petrich, Grafik: Anke Seidel</a:t>
            </a:r>
            <a:endParaRPr lang="de-DE" sz="1000" dirty="0">
              <a:latin typeface="Arial" panose="020B0604020202020204" pitchFamily="34" charset="0"/>
              <a:cs typeface="Arial" panose="020B0604020202020204" pitchFamily="34" charset="0"/>
            </a:endParaRPr>
          </a:p>
        </p:txBody>
      </p:sp>
      <p:sp>
        <p:nvSpPr>
          <p:cNvPr id="16" name="Titel 1"/>
          <p:cNvSpPr txBox="1">
            <a:spLocks/>
          </p:cNvSpPr>
          <p:nvPr/>
        </p:nvSpPr>
        <p:spPr>
          <a:xfrm>
            <a:off x="188640" y="9417496"/>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a:t>
            </a:r>
            <a:endParaRPr lang="de-DE" sz="1400" b="1" dirty="0">
              <a:latin typeface="Tempus Sans ITC" panose="04020404030D07020202" pitchFamily="82" charset="0"/>
              <a:cs typeface="LilyUPC" panose="020B0604020202020204" pitchFamily="34" charset="-34"/>
            </a:endParaRPr>
          </a:p>
        </p:txBody>
      </p:sp>
      <p:cxnSp>
        <p:nvCxnSpPr>
          <p:cNvPr id="15" name="Gerade Verbindung 14"/>
          <p:cNvCxnSpPr/>
          <p:nvPr/>
        </p:nvCxnSpPr>
        <p:spPr>
          <a:xfrm>
            <a:off x="0" y="171264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4602255" y="1192125"/>
            <a:ext cx="2110230" cy="201802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69348" b="80964"/>
          <a:stretch/>
        </p:blipFill>
        <p:spPr bwMode="auto">
          <a:xfrm flipH="1">
            <a:off x="-243408" y="-231576"/>
            <a:ext cx="2102079" cy="1963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47923">
            <a:off x="315972" y="2463888"/>
            <a:ext cx="897463" cy="897463"/>
          </a:xfrm>
          <a:prstGeom prst="rect">
            <a:avLst/>
          </a:prstGeom>
          <a:noFill/>
          <a:extLst>
            <a:ext uri="{909E8E84-426E-40DD-AFC4-6F175D3DCCD1}">
              <a14:hiddenFill xmlns:a14="http://schemas.microsoft.com/office/drawing/2010/main">
                <a:solidFill>
                  <a:srgbClr val="FFFFFF"/>
                </a:solidFill>
              </a14:hiddenFill>
            </a:ext>
          </a:extLst>
        </p:spPr>
      </p:pic>
      <p:sp>
        <p:nvSpPr>
          <p:cNvPr id="13" name="Rechteck 12"/>
          <p:cNvSpPr/>
          <p:nvPr/>
        </p:nvSpPr>
        <p:spPr>
          <a:xfrm>
            <a:off x="290068" y="7252823"/>
            <a:ext cx="6493894" cy="1754326"/>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Festes Layout</a:t>
            </a:r>
          </a:p>
          <a:p>
            <a:pPr algn="ctr"/>
            <a:r>
              <a:rPr lang="de-DE"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nichts zum Hochladen</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9950511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5" name="Rechteck 4"/>
          <p:cNvSpPr/>
          <p:nvPr/>
        </p:nvSpPr>
        <p:spPr>
          <a:xfrm>
            <a:off x="1268760" y="2073275"/>
            <a:ext cx="5040560" cy="65521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itel 1"/>
          <p:cNvSpPr txBox="1">
            <a:spLocks/>
          </p:cNvSpPr>
          <p:nvPr/>
        </p:nvSpPr>
        <p:spPr>
          <a:xfrm>
            <a:off x="404664"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el 1"/>
          <p:cNvSpPr txBox="1">
            <a:spLocks/>
          </p:cNvSpPr>
          <p:nvPr/>
        </p:nvSpPr>
        <p:spPr>
          <a:xfrm>
            <a:off x="117862" y="9345488"/>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20</a:t>
            </a:r>
            <a:endParaRPr lang="de-DE" sz="1400" b="1" dirty="0">
              <a:latin typeface="Tempus Sans ITC" panose="04020404030D07020202" pitchFamily="82" charset="0"/>
              <a:cs typeface="LilyUPC" panose="020B0604020202020204" pitchFamily="34" charset="-34"/>
            </a:endParaRPr>
          </a:p>
        </p:txBody>
      </p:sp>
      <p:pic>
        <p:nvPicPr>
          <p:cNvPr id="18" name="Picture 2" descr="E:\IZI\Story Telling Club\Buch\Vorlagen\Neu\Angst.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655" b="96377" l="64" r="10376">
                        <a14:foregroundMark x1="5856" y1="85989" x2="2801" y2="96377"/>
                      </a14:backgroundRemoval>
                    </a14:imgEffect>
                  </a14:imgLayer>
                </a14:imgProps>
              </a:ext>
              <a:ext uri="{28A0092B-C50C-407E-A947-70E740481C1C}">
                <a14:useLocalDpi xmlns:a14="http://schemas.microsoft.com/office/drawing/2010/main" val="0"/>
              </a:ext>
            </a:extLst>
          </a:blip>
          <a:srcRect l="2513" t="16130" r="91087" b="50571"/>
          <a:stretch/>
        </p:blipFill>
        <p:spPr bwMode="auto">
          <a:xfrm>
            <a:off x="359486" y="5169024"/>
            <a:ext cx="414755" cy="178296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pieren 16"/>
          <p:cNvGrpSpPr/>
          <p:nvPr/>
        </p:nvGrpSpPr>
        <p:grpSpPr>
          <a:xfrm>
            <a:off x="-99392" y="962183"/>
            <a:ext cx="7762699" cy="8959369"/>
            <a:chOff x="-44624" y="962183"/>
            <a:chExt cx="7762699" cy="8959369"/>
          </a:xfrm>
        </p:grpSpPr>
        <p:pic>
          <p:nvPicPr>
            <p:cNvPr id="19" name="Picture 3" descr="E:\IZI\Story Telling Club\Grafiken_Bilder\Rahmen_Buch\Aktuelle Rahmen_freigestellt\Angst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E:\IZI\Story Telling Club\Grafiken_Bilder\Rahmen_Buch\Aktuelle Rahmen_freigestellt\Angst_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50" t="94111"/>
            <a:stretch/>
          </p:blipFill>
          <p:spPr bwMode="auto">
            <a:xfrm>
              <a:off x="1700213" y="9345613"/>
              <a:ext cx="6017862" cy="359916"/>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4" descr="E:\IZI\Story Telling Club\Grafiken_Bilder\Rahmen_Buch\Aktuelle Rahmen_freigestellt\Angst_3.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31067"/>
          <a:stretch/>
        </p:blipFill>
        <p:spPr bwMode="auto">
          <a:xfrm rot="16200000">
            <a:off x="-189339" y="581029"/>
            <a:ext cx="1400523" cy="1111092"/>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uppieren 22"/>
          <p:cNvGrpSpPr/>
          <p:nvPr/>
        </p:nvGrpSpPr>
        <p:grpSpPr>
          <a:xfrm>
            <a:off x="135933" y="7905328"/>
            <a:ext cx="986482" cy="1152128"/>
            <a:chOff x="3588651" y="1499980"/>
            <a:chExt cx="1417935" cy="1574128"/>
          </a:xfrm>
        </p:grpSpPr>
        <p:pic>
          <p:nvPicPr>
            <p:cNvPr id="24"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21303">
              <a:off x="3627411" y="1578672"/>
              <a:ext cx="1379175" cy="149543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3095" b="74400"/>
            <a:stretch/>
          </p:blipFill>
          <p:spPr bwMode="auto">
            <a:xfrm>
              <a:off x="3588651" y="1499980"/>
              <a:ext cx="496140" cy="511868"/>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hteck 25"/>
          <p:cNvSpPr/>
          <p:nvPr/>
        </p:nvSpPr>
        <p:spPr>
          <a:xfrm>
            <a:off x="2080154" y="4508163"/>
            <a:ext cx="2710294" cy="923330"/>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Layout G</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28" name="Rechteck 27"/>
          <p:cNvSpPr/>
          <p:nvPr/>
        </p:nvSpPr>
        <p:spPr>
          <a:xfrm>
            <a:off x="552447" y="5817096"/>
            <a:ext cx="5753113" cy="769441"/>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4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hier Layout F, G möglich</a:t>
            </a:r>
            <a:endParaRPr lang="de-DE"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8767529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8" name="Rechteck 7"/>
          <p:cNvSpPr/>
          <p:nvPr/>
        </p:nvSpPr>
        <p:spPr>
          <a:xfrm>
            <a:off x="503895" y="2502241"/>
            <a:ext cx="5418161" cy="61231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 Verbindung 10"/>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21</a:t>
            </a:r>
            <a:endParaRPr lang="de-DE" sz="1400" b="1" dirty="0">
              <a:latin typeface="Tempus Sans ITC" panose="04020404030D07020202" pitchFamily="82" charset="0"/>
              <a:cs typeface="LilyUPC" panose="020B0604020202020204" pitchFamily="34" charset="-34"/>
            </a:endParaRPr>
          </a:p>
        </p:txBody>
      </p:sp>
      <p:pic>
        <p:nvPicPr>
          <p:cNvPr id="10"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8" name="Titel 1"/>
          <p:cNvSpPr txBox="1">
            <a:spLocks/>
          </p:cNvSpPr>
          <p:nvPr/>
        </p:nvSpPr>
        <p:spPr>
          <a:xfrm>
            <a:off x="405259" y="3788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meine Angst überwand!</a:t>
            </a:r>
            <a:endParaRPr lang="de-DE" sz="2800" b="1" dirty="0">
              <a:solidFill>
                <a:schemeClr val="tx2"/>
              </a:solidFill>
              <a:latin typeface="Tempus Sans ITC" panose="04020404030D07020202" pitchFamily="82" charset="0"/>
              <a:cs typeface="LilyUPC" panose="020B0604020202020204" pitchFamily="34" charset="-34"/>
            </a:endParaRPr>
          </a:p>
        </p:txBody>
      </p:sp>
      <p:grpSp>
        <p:nvGrpSpPr>
          <p:cNvPr id="19" name="Gruppieren 18"/>
          <p:cNvGrpSpPr/>
          <p:nvPr/>
        </p:nvGrpSpPr>
        <p:grpSpPr>
          <a:xfrm flipH="1">
            <a:off x="-819472" y="989530"/>
            <a:ext cx="7762699" cy="8959369"/>
            <a:chOff x="-44624" y="962183"/>
            <a:chExt cx="7762699" cy="8959369"/>
          </a:xfrm>
        </p:grpSpPr>
        <p:pic>
          <p:nvPicPr>
            <p:cNvPr id="20" name="Picture 3" descr="E:\IZI\Story Telling Club\Grafiken_Bilder\Rahmen_Buch\Aktuelle Rahmen_freigestellt\Angst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E:\IZI\Story Telling Club\Grafiken_Bilder\Rahmen_Buch\Aktuelle Rahmen_freigestellt\Angst_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50" t="94111"/>
            <a:stretch/>
          </p:blipFill>
          <p:spPr bwMode="auto">
            <a:xfrm>
              <a:off x="1700213" y="9345613"/>
              <a:ext cx="6017862" cy="35991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000096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17"/>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7" name="Rechteck 6"/>
          <p:cNvSpPr/>
          <p:nvPr/>
        </p:nvSpPr>
        <p:spPr>
          <a:xfrm>
            <a:off x="1268760" y="4110570"/>
            <a:ext cx="4607336" cy="45148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p:cNvSpPr/>
          <p:nvPr/>
        </p:nvSpPr>
        <p:spPr>
          <a:xfrm>
            <a:off x="1268760" y="1640632"/>
            <a:ext cx="4607336" cy="2253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0" name="Gerade Verbindung 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el 1"/>
          <p:cNvSpPr txBox="1">
            <a:spLocks/>
          </p:cNvSpPr>
          <p:nvPr/>
        </p:nvSpPr>
        <p:spPr>
          <a:xfrm>
            <a:off x="117862" y="9345488"/>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22</a:t>
            </a:r>
            <a:endParaRPr lang="de-DE" sz="1400" b="1" dirty="0">
              <a:latin typeface="Tempus Sans ITC" panose="04020404030D07020202" pitchFamily="82" charset="0"/>
              <a:cs typeface="LilyUPC" panose="020B0604020202020204" pitchFamily="34" charset="-34"/>
            </a:endParaRPr>
          </a:p>
        </p:txBody>
      </p:sp>
      <p:pic>
        <p:nvPicPr>
          <p:cNvPr id="17" name="Picture 2" descr="E:\IZI\Story Telling Club\Buch\Vorlagen\Neu\Angst.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655" b="96377" l="64" r="10376">
                        <a14:foregroundMark x1="5856" y1="85989" x2="2801" y2="96377"/>
                      </a14:backgroundRemoval>
                    </a14:imgEffect>
                  </a14:imgLayer>
                </a14:imgProps>
              </a:ext>
              <a:ext uri="{28A0092B-C50C-407E-A947-70E740481C1C}">
                <a14:useLocalDpi xmlns:a14="http://schemas.microsoft.com/office/drawing/2010/main" val="0"/>
              </a:ext>
            </a:extLst>
          </a:blip>
          <a:srcRect l="2513" t="16130" r="91087" b="50571"/>
          <a:stretch/>
        </p:blipFill>
        <p:spPr bwMode="auto">
          <a:xfrm>
            <a:off x="476672" y="3584848"/>
            <a:ext cx="414755" cy="1782966"/>
          </a:xfrm>
          <a:prstGeom prst="rect">
            <a:avLst/>
          </a:prstGeom>
          <a:noFill/>
          <a:extLst>
            <a:ext uri="{909E8E84-426E-40DD-AFC4-6F175D3DCCD1}">
              <a14:hiddenFill xmlns:a14="http://schemas.microsoft.com/office/drawing/2010/main">
                <a:solidFill>
                  <a:srgbClr val="FFFFFF"/>
                </a:solidFill>
              </a14:hiddenFill>
            </a:ext>
          </a:extLst>
        </p:spPr>
      </p:pic>
      <p:sp>
        <p:nvSpPr>
          <p:cNvPr id="15"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grpSp>
        <p:nvGrpSpPr>
          <p:cNvPr id="21" name="Gruppieren 20"/>
          <p:cNvGrpSpPr/>
          <p:nvPr/>
        </p:nvGrpSpPr>
        <p:grpSpPr>
          <a:xfrm>
            <a:off x="-99392" y="962183"/>
            <a:ext cx="7762699" cy="8959369"/>
            <a:chOff x="-44624" y="962183"/>
            <a:chExt cx="7762699" cy="8959369"/>
          </a:xfrm>
        </p:grpSpPr>
        <p:pic>
          <p:nvPicPr>
            <p:cNvPr id="22" name="Picture 3" descr="E:\IZI\Story Telling Club\Grafiken_Bilder\Rahmen_Buch\Aktuelle Rahmen_freigestellt\Angst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E:\IZI\Story Telling Club\Grafiken_Bilder\Rahmen_Buch\Aktuelle Rahmen_freigestellt\Angst_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50" t="94111"/>
            <a:stretch/>
          </p:blipFill>
          <p:spPr bwMode="auto">
            <a:xfrm>
              <a:off x="1700213" y="9345613"/>
              <a:ext cx="6017862" cy="3599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uppieren 24"/>
          <p:cNvGrpSpPr/>
          <p:nvPr/>
        </p:nvGrpSpPr>
        <p:grpSpPr>
          <a:xfrm>
            <a:off x="135933" y="7905328"/>
            <a:ext cx="986482" cy="1152128"/>
            <a:chOff x="3588651" y="1499980"/>
            <a:chExt cx="1417935" cy="1574128"/>
          </a:xfrm>
        </p:grpSpPr>
        <p:pic>
          <p:nvPicPr>
            <p:cNvPr id="26"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21303">
              <a:off x="3627411" y="1578672"/>
              <a:ext cx="1379175" cy="149543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3095" b="74400"/>
            <a:stretch/>
          </p:blipFill>
          <p:spPr bwMode="auto">
            <a:xfrm>
              <a:off x="3588651" y="1499980"/>
              <a:ext cx="496140" cy="51186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hteck 18"/>
          <p:cNvSpPr/>
          <p:nvPr/>
        </p:nvSpPr>
        <p:spPr>
          <a:xfrm>
            <a:off x="552447" y="5817096"/>
            <a:ext cx="5753113" cy="769441"/>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4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hier Layout F, G möglich</a:t>
            </a:r>
            <a:endParaRPr lang="de-DE"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20" name="Rechteck 19"/>
          <p:cNvSpPr/>
          <p:nvPr/>
        </p:nvSpPr>
        <p:spPr>
          <a:xfrm>
            <a:off x="2141869" y="4508163"/>
            <a:ext cx="2586863" cy="923330"/>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Layout F</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42705063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7" name="Rechteck 6"/>
          <p:cNvSpPr/>
          <p:nvPr/>
        </p:nvSpPr>
        <p:spPr>
          <a:xfrm>
            <a:off x="1268760" y="4110570"/>
            <a:ext cx="4607336" cy="45148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p:cNvSpPr/>
          <p:nvPr/>
        </p:nvSpPr>
        <p:spPr>
          <a:xfrm>
            <a:off x="1268760" y="1640632"/>
            <a:ext cx="4607336" cy="2253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0" name="Gerade Verbindung 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23</a:t>
            </a:r>
            <a:endParaRPr lang="de-DE" sz="1400" b="1" dirty="0">
              <a:latin typeface="Tempus Sans ITC" panose="04020404030D07020202" pitchFamily="82" charset="0"/>
              <a:cs typeface="LilyUPC" panose="020B0604020202020204" pitchFamily="34" charset="-34"/>
            </a:endParaRPr>
          </a:p>
        </p:txBody>
      </p:sp>
      <p:pic>
        <p:nvPicPr>
          <p:cNvPr id="16"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8" name="Titel 1"/>
          <p:cNvSpPr txBox="1">
            <a:spLocks/>
          </p:cNvSpPr>
          <p:nvPr/>
        </p:nvSpPr>
        <p:spPr>
          <a:xfrm>
            <a:off x="405259" y="3788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meine Angst überwand!</a:t>
            </a:r>
            <a:endParaRPr lang="de-DE" sz="2800" b="1" dirty="0">
              <a:solidFill>
                <a:schemeClr val="tx2"/>
              </a:solidFill>
              <a:latin typeface="Tempus Sans ITC" panose="04020404030D07020202" pitchFamily="82" charset="0"/>
              <a:cs typeface="LilyUPC" panose="020B0604020202020204" pitchFamily="34" charset="-34"/>
            </a:endParaRPr>
          </a:p>
        </p:txBody>
      </p:sp>
      <p:grpSp>
        <p:nvGrpSpPr>
          <p:cNvPr id="19" name="Gruppieren 18"/>
          <p:cNvGrpSpPr/>
          <p:nvPr/>
        </p:nvGrpSpPr>
        <p:grpSpPr>
          <a:xfrm flipH="1">
            <a:off x="-819472" y="989530"/>
            <a:ext cx="7762699" cy="8959369"/>
            <a:chOff x="-44624" y="962183"/>
            <a:chExt cx="7762699" cy="8959369"/>
          </a:xfrm>
        </p:grpSpPr>
        <p:pic>
          <p:nvPicPr>
            <p:cNvPr id="20" name="Picture 3" descr="E:\IZI\Story Telling Club\Grafiken_Bilder\Rahmen_Buch\Aktuelle Rahmen_freigestellt\Angst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E:\IZI\Story Telling Club\Grafiken_Bilder\Rahmen_Buch\Aktuelle Rahmen_freigestellt\Angst_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50" t="94111"/>
            <a:stretch/>
          </p:blipFill>
          <p:spPr bwMode="auto">
            <a:xfrm>
              <a:off x="1700213" y="9345613"/>
              <a:ext cx="6017862" cy="35991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84760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9" name="Gerade Verbindung 8"/>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itel 1"/>
          <p:cNvSpPr txBox="1">
            <a:spLocks/>
          </p:cNvSpPr>
          <p:nvPr/>
        </p:nvSpPr>
        <p:spPr>
          <a:xfrm>
            <a:off x="117862" y="9345488"/>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24</a:t>
            </a:r>
            <a:endParaRPr lang="de-DE" sz="1400" b="1" dirty="0">
              <a:latin typeface="Tempus Sans ITC" panose="04020404030D07020202" pitchFamily="82" charset="0"/>
              <a:cs typeface="LilyUPC" panose="020B0604020202020204" pitchFamily="34" charset="-34"/>
            </a:endParaRPr>
          </a:p>
        </p:txBody>
      </p:sp>
      <p:pic>
        <p:nvPicPr>
          <p:cNvPr id="16" name="Picture 2" descr="E:\IZI\Story Telling Club\Buch\Vorlagen\Neu\Angst.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655" b="96377" l="64" r="10376">
                        <a14:foregroundMark x1="5856" y1="85989" x2="2801" y2="96377"/>
                      </a14:backgroundRemoval>
                    </a14:imgEffect>
                  </a14:imgLayer>
                </a14:imgProps>
              </a:ext>
              <a:ext uri="{28A0092B-C50C-407E-A947-70E740481C1C}">
                <a14:useLocalDpi xmlns:a14="http://schemas.microsoft.com/office/drawing/2010/main" val="0"/>
              </a:ext>
            </a:extLst>
          </a:blip>
          <a:srcRect l="2513" t="16130" r="91087" b="50571"/>
          <a:stretch/>
        </p:blipFill>
        <p:spPr bwMode="auto">
          <a:xfrm>
            <a:off x="476672" y="3584848"/>
            <a:ext cx="414755" cy="1782966"/>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 …</a:t>
            </a:r>
            <a:endParaRPr lang="de-DE" sz="2800" b="1" dirty="0">
              <a:solidFill>
                <a:schemeClr val="tx2"/>
              </a:solidFill>
              <a:latin typeface="Tempus Sans ITC" panose="04020404030D07020202" pitchFamily="82" charset="0"/>
              <a:cs typeface="LilyUPC" panose="020B0604020202020204" pitchFamily="34" charset="-34"/>
            </a:endParaRPr>
          </a:p>
        </p:txBody>
      </p:sp>
      <p:grpSp>
        <p:nvGrpSpPr>
          <p:cNvPr id="29" name="Gruppieren 28"/>
          <p:cNvGrpSpPr/>
          <p:nvPr/>
        </p:nvGrpSpPr>
        <p:grpSpPr>
          <a:xfrm>
            <a:off x="-99392" y="962183"/>
            <a:ext cx="7762699" cy="8959369"/>
            <a:chOff x="-44624" y="962183"/>
            <a:chExt cx="7762699" cy="8959369"/>
          </a:xfrm>
        </p:grpSpPr>
        <p:pic>
          <p:nvPicPr>
            <p:cNvPr id="30" name="Picture 3" descr="E:\IZI\Story Telling Club\Grafiken_Bilder\Rahmen_Buch\Aktuelle Rahmen_freigestellt\Angst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E:\IZI\Story Telling Club\Grafiken_Bilder\Rahmen_Buch\Aktuelle Rahmen_freigestellt\Angst_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50" t="94111"/>
            <a:stretch/>
          </p:blipFill>
          <p:spPr bwMode="auto">
            <a:xfrm>
              <a:off x="1700213" y="9345613"/>
              <a:ext cx="6017862" cy="3599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uppieren 32"/>
          <p:cNvGrpSpPr/>
          <p:nvPr/>
        </p:nvGrpSpPr>
        <p:grpSpPr>
          <a:xfrm>
            <a:off x="135933" y="7905328"/>
            <a:ext cx="986482" cy="1152128"/>
            <a:chOff x="3588651" y="1499980"/>
            <a:chExt cx="1417935" cy="1574128"/>
          </a:xfrm>
        </p:grpSpPr>
        <p:pic>
          <p:nvPicPr>
            <p:cNvPr id="34"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21303">
              <a:off x="3627411" y="1578672"/>
              <a:ext cx="1379175" cy="149543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3095" b="74400"/>
            <a:stretch/>
          </p:blipFill>
          <p:spPr bwMode="auto">
            <a:xfrm>
              <a:off x="3588651" y="1499980"/>
              <a:ext cx="496140" cy="511868"/>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hteck 19"/>
          <p:cNvSpPr/>
          <p:nvPr/>
        </p:nvSpPr>
        <p:spPr>
          <a:xfrm>
            <a:off x="1268760" y="2073275"/>
            <a:ext cx="5040560" cy="65521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p:cNvSpPr/>
          <p:nvPr/>
        </p:nvSpPr>
        <p:spPr>
          <a:xfrm>
            <a:off x="552447" y="5817096"/>
            <a:ext cx="5753113" cy="769441"/>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4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hier Layout F, G möglich</a:t>
            </a:r>
            <a:endParaRPr lang="de-DE"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22" name="Rechteck 21"/>
          <p:cNvSpPr/>
          <p:nvPr/>
        </p:nvSpPr>
        <p:spPr>
          <a:xfrm>
            <a:off x="2141869" y="4508163"/>
            <a:ext cx="2586863" cy="923330"/>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Layout F</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10270981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4" name="Rechteck 3"/>
          <p:cNvSpPr/>
          <p:nvPr/>
        </p:nvSpPr>
        <p:spPr>
          <a:xfrm>
            <a:off x="503895" y="2502241"/>
            <a:ext cx="5418161" cy="61231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25</a:t>
            </a:r>
            <a:endParaRPr lang="de-DE" sz="1400" b="1" dirty="0">
              <a:latin typeface="Tempus Sans ITC" panose="04020404030D07020202" pitchFamily="82" charset="0"/>
              <a:cs typeface="LilyUPC" panose="020B0604020202020204" pitchFamily="34" charset="-34"/>
            </a:endParaRPr>
          </a:p>
        </p:txBody>
      </p:sp>
      <p:pic>
        <p:nvPicPr>
          <p:cNvPr id="14"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5" name="Titel 1"/>
          <p:cNvSpPr txBox="1">
            <a:spLocks/>
          </p:cNvSpPr>
          <p:nvPr/>
        </p:nvSpPr>
        <p:spPr>
          <a:xfrm>
            <a:off x="405259" y="3788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meine Angst überwand!</a:t>
            </a:r>
            <a:endParaRPr lang="de-DE" sz="2800" b="1" dirty="0">
              <a:solidFill>
                <a:schemeClr val="tx2"/>
              </a:solidFill>
              <a:latin typeface="Tempus Sans ITC" panose="04020404030D07020202" pitchFamily="82" charset="0"/>
              <a:cs typeface="LilyUPC" panose="020B0604020202020204" pitchFamily="34" charset="-34"/>
            </a:endParaRPr>
          </a:p>
        </p:txBody>
      </p:sp>
      <p:grpSp>
        <p:nvGrpSpPr>
          <p:cNvPr id="16" name="Gruppieren 15"/>
          <p:cNvGrpSpPr/>
          <p:nvPr/>
        </p:nvGrpSpPr>
        <p:grpSpPr>
          <a:xfrm flipH="1">
            <a:off x="-819472" y="989530"/>
            <a:ext cx="7762699" cy="8959369"/>
            <a:chOff x="-44624" y="962183"/>
            <a:chExt cx="7762699" cy="8959369"/>
          </a:xfrm>
        </p:grpSpPr>
        <p:pic>
          <p:nvPicPr>
            <p:cNvPr id="17" name="Picture 3" descr="E:\IZI\Story Telling Club\Grafiken_Bilder\Rahmen_Buch\Aktuelle Rahmen_freigestellt\Angst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E:\IZI\Story Telling Club\Grafiken_Bilder\Rahmen_Buch\Aktuelle Rahmen_freigestellt\Angst_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50" t="94111"/>
            <a:stretch/>
          </p:blipFill>
          <p:spPr bwMode="auto">
            <a:xfrm>
              <a:off x="1700213" y="9345613"/>
              <a:ext cx="6017862" cy="35991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745821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8" name="Gerade Verbindung 1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el 1"/>
          <p:cNvSpPr txBox="1">
            <a:spLocks/>
          </p:cNvSpPr>
          <p:nvPr/>
        </p:nvSpPr>
        <p:spPr>
          <a:xfrm>
            <a:off x="332656"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Tipps</a:t>
            </a:r>
            <a:r>
              <a:rPr lang="de-DE" sz="2800" b="1" spc="-300" dirty="0" smtClean="0">
                <a:solidFill>
                  <a:schemeClr val="tx2"/>
                </a:solidFill>
                <a:latin typeface="Tempus Sans ITC" panose="04020404030D07020202" pitchFamily="82" charset="0"/>
                <a:cs typeface="MV Boli" panose="02000500030200090000" pitchFamily="2" charset="0"/>
              </a:rPr>
              <a:t> </a:t>
            </a:r>
            <a:r>
              <a:rPr lang="de-DE" sz="2800" b="1" dirty="0" smtClean="0">
                <a:solidFill>
                  <a:schemeClr val="tx2"/>
                </a:solidFill>
                <a:latin typeface="Tempus Sans ITC" panose="04020404030D07020202" pitchFamily="82" charset="0"/>
                <a:cs typeface="MV Boli" panose="02000500030200090000" pitchFamily="2" charset="0"/>
              </a:rPr>
              <a:t>…</a:t>
            </a:r>
            <a:endParaRPr lang="de-DE" sz="2800" b="1" dirty="0">
              <a:solidFill>
                <a:schemeClr val="tx2"/>
              </a:solidFill>
              <a:latin typeface="Tempus Sans ITC" panose="04020404030D07020202" pitchFamily="82" charset="0"/>
              <a:cs typeface="MV Boli" panose="02000500030200090000" pitchFamily="2" charset="0"/>
            </a:endParaRPr>
          </a:p>
        </p:txBody>
      </p:sp>
      <p:sp>
        <p:nvSpPr>
          <p:cNvPr id="20" name="Rechteck 19"/>
          <p:cNvSpPr/>
          <p:nvPr/>
        </p:nvSpPr>
        <p:spPr>
          <a:xfrm>
            <a:off x="915822" y="6900657"/>
            <a:ext cx="2729202" cy="22265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370912">
            <a:off x="3873701" y="5798097"/>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rot="21278192">
            <a:off x="864211" y="4228751"/>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3" name="Rechteck 22"/>
          <p:cNvSpPr/>
          <p:nvPr/>
        </p:nvSpPr>
        <p:spPr>
          <a:xfrm rot="21183530">
            <a:off x="3844475" y="2729058"/>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4" name="Rechteck 23"/>
          <p:cNvSpPr/>
          <p:nvPr/>
        </p:nvSpPr>
        <p:spPr>
          <a:xfrm rot="201299">
            <a:off x="961753" y="156084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9" name="Titel 1"/>
          <p:cNvSpPr txBox="1">
            <a:spLocks/>
          </p:cNvSpPr>
          <p:nvPr/>
        </p:nvSpPr>
        <p:spPr>
          <a:xfrm>
            <a:off x="117862" y="9345488"/>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26</a:t>
            </a:r>
            <a:endParaRPr lang="de-DE" sz="1400" b="1" dirty="0">
              <a:latin typeface="Tempus Sans ITC" panose="04020404030D07020202" pitchFamily="82" charset="0"/>
              <a:cs typeface="LilyUPC" panose="020B0604020202020204" pitchFamily="34" charset="-34"/>
            </a:endParaRPr>
          </a:p>
        </p:txBody>
      </p:sp>
      <p:pic>
        <p:nvPicPr>
          <p:cNvPr id="30" name="Picture 2" descr="E:\IZI\Story Telling Club\Buch\Vorlagen\Neu\Angst.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655" b="96377" l="64" r="10376">
                        <a14:foregroundMark x1="5856" y1="85989" x2="2801" y2="96377"/>
                      </a14:backgroundRemoval>
                    </a14:imgEffect>
                  </a14:imgLayer>
                </a14:imgProps>
              </a:ext>
              <a:ext uri="{28A0092B-C50C-407E-A947-70E740481C1C}">
                <a14:useLocalDpi xmlns:a14="http://schemas.microsoft.com/office/drawing/2010/main" val="0"/>
              </a:ext>
            </a:extLst>
          </a:blip>
          <a:srcRect l="2513" t="16130" r="91087" b="50571"/>
          <a:stretch/>
        </p:blipFill>
        <p:spPr bwMode="auto">
          <a:xfrm>
            <a:off x="476672" y="3584848"/>
            <a:ext cx="414755" cy="1782966"/>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uppieren 30"/>
          <p:cNvGrpSpPr/>
          <p:nvPr/>
        </p:nvGrpSpPr>
        <p:grpSpPr>
          <a:xfrm>
            <a:off x="-99392" y="962183"/>
            <a:ext cx="7762699" cy="8959369"/>
            <a:chOff x="-44624" y="962183"/>
            <a:chExt cx="7762699" cy="8959369"/>
          </a:xfrm>
        </p:grpSpPr>
        <p:pic>
          <p:nvPicPr>
            <p:cNvPr id="32" name="Picture 3" descr="E:\IZI\Story Telling Club\Grafiken_Bilder\Rahmen_Buch\Aktuelle Rahmen_freigestellt\Angst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E:\IZI\Story Telling Club\Grafiken_Bilder\Rahmen_Buch\Aktuelle Rahmen_freigestellt\Angst_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50" t="94111"/>
            <a:stretch/>
          </p:blipFill>
          <p:spPr bwMode="auto">
            <a:xfrm>
              <a:off x="1700213" y="9345613"/>
              <a:ext cx="6017862" cy="359916"/>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2" descr="M:\IZI\EXTERN\Sonstige Forschungsprojekte\2014-2018 Starke Geschichten für starke Kinder\Story Telling Club\Grafiken_Bilder\Icons\Finale\Oberfinal\Glühbirne_final_geglätte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225737">
            <a:off x="3792259" y="1181426"/>
            <a:ext cx="1412878" cy="141287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pieren 16"/>
          <p:cNvGrpSpPr/>
          <p:nvPr/>
        </p:nvGrpSpPr>
        <p:grpSpPr>
          <a:xfrm flipH="1">
            <a:off x="260648" y="1337996"/>
            <a:ext cx="1067195" cy="1186988"/>
            <a:chOff x="3588651" y="1452352"/>
            <a:chExt cx="1533949" cy="1621756"/>
          </a:xfrm>
        </p:grpSpPr>
        <p:pic>
          <p:nvPicPr>
            <p:cNvPr id="26"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43425" y="1578672"/>
              <a:ext cx="1379175" cy="149543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73095" b="74400"/>
            <a:stretch/>
          </p:blipFill>
          <p:spPr bwMode="auto">
            <a:xfrm>
              <a:off x="3588651" y="1452352"/>
              <a:ext cx="496140" cy="51186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hteck 27"/>
          <p:cNvSpPr/>
          <p:nvPr/>
        </p:nvSpPr>
        <p:spPr>
          <a:xfrm>
            <a:off x="2081757" y="4508163"/>
            <a:ext cx="2707088" cy="923330"/>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Layout H</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37047775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23"/>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30" name="Gruppieren 29"/>
          <p:cNvGrpSpPr/>
          <p:nvPr/>
        </p:nvGrpSpPr>
        <p:grpSpPr>
          <a:xfrm flipH="1">
            <a:off x="-819472" y="989530"/>
            <a:ext cx="7762699" cy="8959369"/>
            <a:chOff x="-44624" y="962183"/>
            <a:chExt cx="7762699" cy="8959369"/>
          </a:xfrm>
        </p:grpSpPr>
        <p:pic>
          <p:nvPicPr>
            <p:cNvPr id="31" name="Picture 3" descr="E:\IZI\Story Telling Club\Grafiken_Bilder\Rahmen_Buch\Aktuelle Rahmen_freigestellt\Angst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E:\IZI\Story Telling Club\Grafiken_Bilder\Rahmen_Buch\Aktuelle Rahmen_freigestellt\Angst_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E:\IZI\Story Telling Club\Grafiken_Bilder\Rahmen_Buch\Aktuelle Rahmen_freigestellt\Angst_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250" t="94111"/>
            <a:stretch/>
          </p:blipFill>
          <p:spPr bwMode="auto">
            <a:xfrm>
              <a:off x="1700213" y="9345613"/>
              <a:ext cx="6017862" cy="35991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Gerade Verbindung 1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hteck 18"/>
          <p:cNvSpPr/>
          <p:nvPr/>
        </p:nvSpPr>
        <p:spPr>
          <a:xfrm rot="206659">
            <a:off x="469368" y="423990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rot="21437255">
            <a:off x="437836" y="168849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21437255">
            <a:off x="3417179" y="6527726"/>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rot="21308636">
            <a:off x="206394" y="686333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3" name="Rechteck 22"/>
          <p:cNvSpPr/>
          <p:nvPr/>
        </p:nvSpPr>
        <p:spPr>
          <a:xfrm rot="21421170">
            <a:off x="3401701" y="2141279"/>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8"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27</a:t>
            </a:r>
            <a:endParaRPr lang="de-DE" sz="1400" b="1" dirty="0">
              <a:latin typeface="Tempus Sans ITC" panose="04020404030D07020202" pitchFamily="82" charset="0"/>
              <a:cs typeface="LilyUPC" panose="020B0604020202020204" pitchFamily="34" charset="-34"/>
            </a:endParaRPr>
          </a:p>
        </p:txBody>
      </p:sp>
      <p:pic>
        <p:nvPicPr>
          <p:cNvPr id="16" name="Picture 2" descr="M:\IZI\EXTERN\Sonstige Forschungsprojekte\2014-2018 Starke Geschichten für starke Kinder\Story Telling Club\_RZ Log Storytelling Club.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29" name="Titel 1"/>
          <p:cNvSpPr txBox="1">
            <a:spLocks/>
          </p:cNvSpPr>
          <p:nvPr/>
        </p:nvSpPr>
        <p:spPr>
          <a:xfrm>
            <a:off x="404664"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 zum Überwinden von Angst</a:t>
            </a:r>
            <a:endParaRPr lang="de-DE" sz="2800" b="1" dirty="0">
              <a:solidFill>
                <a:schemeClr val="tx2"/>
              </a:solidFill>
              <a:latin typeface="Tempus Sans ITC" panose="04020404030D07020202" pitchFamily="82" charset="0"/>
              <a:cs typeface="MV Boli" panose="02000500030200090000" pitchFamily="2" charset="0"/>
            </a:endParaRPr>
          </a:p>
        </p:txBody>
      </p:sp>
      <p:pic>
        <p:nvPicPr>
          <p:cNvPr id="34" name="Picture 2" descr="M:\IZI\EXTERN\Sonstige Forschungsprojekte\2014-2018 Starke Geschichten für starke Kinder\Story Telling Club\Grafiken_Bilder\Icons\Finale\Oberfinal\Glühbirne_final_geglätte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129055">
            <a:off x="4341480" y="4653381"/>
            <a:ext cx="1429918" cy="1429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525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0" y="0"/>
            <a:ext cx="6858000" cy="992560"/>
          </a:xfrm>
          <a:prstGeom prst="rect">
            <a:avLst/>
          </a:prstGeom>
          <a:solidFill>
            <a:srgbClr val="D7A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8194" name="Picture 2" descr="E:\IZI\Story Telling Club\Grafiken_Bilder\Rahmen_Buch\Aktuelle Rahmen_freigestellt\Problem.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52" r="3220" b="2644"/>
          <a:stretch/>
        </p:blipFill>
        <p:spPr bwMode="auto">
          <a:xfrm flipH="1">
            <a:off x="0" y="848544"/>
            <a:ext cx="6857998" cy="9057456"/>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1124744" y="2073275"/>
            <a:ext cx="4903897" cy="66024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9" name="Titel 1"/>
          <p:cNvSpPr txBox="1">
            <a:spLocks/>
          </p:cNvSpPr>
          <p:nvPr/>
        </p:nvSpPr>
        <p:spPr>
          <a:xfrm>
            <a:off x="350137"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1" name="Gerade Verbindung 10"/>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itel 1"/>
          <p:cNvSpPr txBox="1">
            <a:spLocks/>
          </p:cNvSpPr>
          <p:nvPr/>
        </p:nvSpPr>
        <p:spPr>
          <a:xfrm>
            <a:off x="117862" y="9345488"/>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28</a:t>
            </a:r>
            <a:endParaRPr lang="de-DE" sz="1400" b="1" dirty="0">
              <a:latin typeface="Tempus Sans ITC" panose="04020404030D07020202" pitchFamily="82" charset="0"/>
              <a:cs typeface="LilyUPC" panose="020B0604020202020204" pitchFamily="34" charset="-34"/>
            </a:endParaRPr>
          </a:p>
        </p:txBody>
      </p:sp>
      <p:sp>
        <p:nvSpPr>
          <p:cNvPr id="2" name="Textfeld 1"/>
          <p:cNvSpPr txBox="1"/>
          <p:nvPr/>
        </p:nvSpPr>
        <p:spPr>
          <a:xfrm>
            <a:off x="2276872" y="1424608"/>
            <a:ext cx="432048" cy="369332"/>
          </a:xfrm>
          <a:prstGeom prst="rect">
            <a:avLst/>
          </a:prstGeom>
          <a:noFill/>
        </p:spPr>
        <p:txBody>
          <a:bodyPr wrap="square" rtlCol="0">
            <a:spAutoFit/>
          </a:bodyPr>
          <a:lstStyle/>
          <a:p>
            <a:endParaRPr lang="de-DE" dirty="0"/>
          </a:p>
        </p:txBody>
      </p:sp>
      <p:pic>
        <p:nvPicPr>
          <p:cNvPr id="16" name="Picture 2" descr="M:\IZI\EXTERN\Sonstige Forschungsprojekte\2014-2018 Starke Geschichten für starke Kinder\Story Telling Club\Grafiken_Bilder\Icons\Finale\Oberfinal\Glühbirne_final_geglätte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904"/>
          <a:stretch/>
        </p:blipFill>
        <p:spPr bwMode="auto">
          <a:xfrm>
            <a:off x="0" y="920552"/>
            <a:ext cx="1272882" cy="2443338"/>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M:\IZI\EXTERN\Sonstige Forschungsprojekte\2014-2018 Starke Geschichten für starke Kinder\Story Telling Club\Grafiken_Bilder\Icons\Finale\Oberfinal\Männchenverschränkt_f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95808" flipH="1">
            <a:off x="5665201" y="7604871"/>
            <a:ext cx="1427398" cy="1782336"/>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p:cNvSpPr/>
          <p:nvPr/>
        </p:nvSpPr>
        <p:spPr>
          <a:xfrm>
            <a:off x="300455" y="5817096"/>
            <a:ext cx="6257098" cy="830997"/>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48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hier Layout F, G möglich</a:t>
            </a:r>
            <a:endParaRPr lang="de-DE"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5" name="Rechteck 14"/>
          <p:cNvSpPr/>
          <p:nvPr/>
        </p:nvSpPr>
        <p:spPr>
          <a:xfrm>
            <a:off x="2080154" y="4508163"/>
            <a:ext cx="2710294" cy="923330"/>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Layout G</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21636402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6858000" cy="992560"/>
          </a:xfrm>
          <a:prstGeom prst="rect">
            <a:avLst/>
          </a:prstGeom>
          <a:solidFill>
            <a:srgbClr val="D7A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6" name="Picture 2" descr="E:\IZI\Story Telling Club\Grafiken_Bilder\Rahmen_Buch\Aktuelle Rahmen_freigestellt\Problem.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52" r="3220" b="2644"/>
          <a:stretch/>
        </p:blipFill>
        <p:spPr bwMode="auto">
          <a:xfrm>
            <a:off x="0" y="848544"/>
            <a:ext cx="6857998" cy="9057456"/>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548680" y="2792760"/>
            <a:ext cx="5456351" cy="57600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0" name="Gerade Verbindung 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el 1"/>
          <p:cNvSpPr txBox="1">
            <a:spLocks/>
          </p:cNvSpPr>
          <p:nvPr/>
        </p:nvSpPr>
        <p:spPr>
          <a:xfrm>
            <a:off x="6309320" y="9345487"/>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29</a:t>
            </a:r>
            <a:endParaRPr lang="de-DE" sz="1400" b="1" dirty="0">
              <a:latin typeface="Tempus Sans ITC" panose="04020404030D07020202" pitchFamily="82" charset="0"/>
              <a:cs typeface="LilyUPC" panose="020B0604020202020204" pitchFamily="34" charset="-34"/>
            </a:endParaRPr>
          </a:p>
        </p:txBody>
      </p:sp>
      <p:pic>
        <p:nvPicPr>
          <p:cNvPr id="8"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11365"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p:cNvSpPr txBox="1">
            <a:spLocks/>
          </p:cNvSpPr>
          <p:nvPr/>
        </p:nvSpPr>
        <p:spPr>
          <a:xfrm>
            <a:off x="405259" y="0"/>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 an dem ich ein Problem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                                 lösen konnte!</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17"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76872" y="1280592"/>
            <a:ext cx="2862304" cy="157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0844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211652" y="2000672"/>
            <a:ext cx="4089556" cy="6586764"/>
          </a:xfrm>
        </p:spPr>
        <p:txBody>
          <a:bodyPr>
            <a:normAutofit fontScale="85000" lnSpcReduction="10000"/>
          </a:bodyPr>
          <a:lstStyle/>
          <a:p>
            <a:pPr marL="0" indent="0" defTabSz="831850">
              <a:lnSpc>
                <a:spcPct val="110000"/>
              </a:lnSpc>
              <a:spcBef>
                <a:spcPts val="600"/>
              </a:spcBef>
              <a:spcAft>
                <a:spcPts val="600"/>
              </a:spcAft>
              <a:buNone/>
              <a:tabLst>
                <a:tab pos="2873375" algn="l"/>
              </a:tabLst>
            </a:pPr>
            <a:r>
              <a:rPr lang="de-DE" sz="2000" dirty="0" smtClean="0">
                <a:latin typeface="Tempus Sans ITC" panose="04020404030D07020202" pitchFamily="82" charset="0"/>
                <a:cs typeface="Aparajita" panose="020B0604020202020204" pitchFamily="34" charset="0"/>
              </a:rPr>
              <a:t>   Das sind wir… </a:t>
            </a:r>
            <a:r>
              <a:rPr lang="de-DE" sz="1600" dirty="0" smtClean="0">
                <a:latin typeface="Tempus Sans ITC" panose="04020404030D07020202" pitchFamily="82" charset="0"/>
                <a:cs typeface="Aparajita" panose="020B0604020202020204" pitchFamily="34" charset="0"/>
              </a:rPr>
              <a:t>	   	S. 4</a:t>
            </a:r>
          </a:p>
          <a:p>
            <a:pPr marL="0" indent="0" defTabSz="831850">
              <a:lnSpc>
                <a:spcPct val="110000"/>
              </a:lnSpc>
              <a:spcBef>
                <a:spcPts val="600"/>
              </a:spcBef>
              <a:spcAft>
                <a:spcPts val="600"/>
              </a:spcAft>
              <a:buNone/>
              <a:tabLst>
                <a:tab pos="3133725" algn="l"/>
              </a:tabLst>
            </a:pPr>
            <a:endParaRPr lang="de-DE" sz="1600" dirty="0" smtClean="0">
              <a:latin typeface="Tempus Sans ITC" panose="04020404030D07020202" pitchFamily="82" charset="0"/>
              <a:cs typeface="Aparajita" panose="020B0604020202020204" pitchFamily="34" charset="0"/>
            </a:endParaRPr>
          </a:p>
          <a:p>
            <a:pPr marL="0" indent="0" defTabSz="1162050">
              <a:lnSpc>
                <a:spcPct val="110000"/>
              </a:lnSpc>
              <a:spcBef>
                <a:spcPts val="1800"/>
              </a:spcBef>
              <a:spcAft>
                <a:spcPts val="1200"/>
              </a:spcAft>
              <a:buNone/>
            </a:pPr>
            <a:endParaRPr lang="de-DE" sz="1600" dirty="0" smtClean="0">
              <a:latin typeface="Tempus Sans ITC" panose="04020404030D07020202" pitchFamily="82" charset="0"/>
              <a:cs typeface="Aparajita" panose="020B0604020202020204" pitchFamily="34" charset="0"/>
            </a:endParaRPr>
          </a:p>
          <a:p>
            <a:pPr marL="0" indent="0" defTabSz="11620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ich merkte</a:t>
            </a:r>
            <a:r>
              <a:rPr lang="de-DE" sz="1600" dirty="0">
                <a:latin typeface="Tempus Sans ITC" panose="04020404030D07020202" pitchFamily="82" charset="0"/>
                <a:cs typeface="Aparajita" panose="020B0604020202020204" pitchFamily="34" charset="0"/>
              </a:rPr>
              <a:t>,</a:t>
            </a:r>
            <a:r>
              <a:rPr lang="de-DE" sz="1600" dirty="0" smtClean="0">
                <a:latin typeface="Tempus Sans ITC" panose="04020404030D07020202" pitchFamily="82" charset="0"/>
                <a:cs typeface="Aparajita" panose="020B0604020202020204" pitchFamily="34" charset="0"/>
              </a:rPr>
              <a:t> was ich kann!	S. 6</a:t>
            </a: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ich anderen helfen konnte!		S. 8</a:t>
            </a: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andere meine Stärke sahen!	 S. 12</a:t>
            </a: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ich etwas lernen konnte!</a:t>
            </a:r>
            <a:r>
              <a:rPr lang="de-DE" sz="1600" dirty="0">
                <a:latin typeface="Tempus Sans ITC" panose="04020404030D07020202" pitchFamily="82" charset="0"/>
                <a:cs typeface="Aparajita" panose="020B0604020202020204" pitchFamily="34" charset="0"/>
              </a:rPr>
              <a:t>	</a:t>
            </a:r>
            <a:r>
              <a:rPr lang="de-DE" sz="1600" dirty="0" smtClean="0">
                <a:latin typeface="Tempus Sans ITC" panose="04020404030D07020202" pitchFamily="82" charset="0"/>
                <a:cs typeface="Aparajita" panose="020B0604020202020204" pitchFamily="34" charset="0"/>
              </a:rPr>
              <a:t>S. 14</a:t>
            </a: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ich meine Angst überwand!	S. 20</a:t>
            </a: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ich ein Problem lösen konnte! S. 28</a:t>
            </a: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ich bei Gefahr clever war! 	S. 32</a:t>
            </a: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ich stark wurde! 	S. 38</a:t>
            </a: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So war der Storytelling Club	S. 42</a:t>
            </a:r>
          </a:p>
        </p:txBody>
      </p:sp>
      <p:sp>
        <p:nvSpPr>
          <p:cNvPr id="7" name="Rechteck 6"/>
          <p:cNvSpPr/>
          <p:nvPr/>
        </p:nvSpPr>
        <p:spPr>
          <a:xfrm>
            <a:off x="0" y="0"/>
            <a:ext cx="6858000" cy="171264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itel 1"/>
          <p:cNvSpPr txBox="1">
            <a:spLocks/>
          </p:cNvSpPr>
          <p:nvPr/>
        </p:nvSpPr>
        <p:spPr>
          <a:xfrm>
            <a:off x="620688" y="396699"/>
            <a:ext cx="4244999" cy="1651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3200" b="1" dirty="0" smtClean="0">
                <a:solidFill>
                  <a:schemeClr val="tx2"/>
                </a:solidFill>
                <a:latin typeface="Tempus Sans ITC" panose="04020404030D07020202" pitchFamily="82" charset="0"/>
                <a:cs typeface="LilyUPC" panose="020B0604020202020204" pitchFamily="34" charset="-34"/>
              </a:rPr>
              <a:t>Inhalt</a:t>
            </a:r>
            <a:endParaRPr lang="de-DE" sz="3200" b="1" dirty="0">
              <a:solidFill>
                <a:schemeClr val="tx2"/>
              </a:solidFill>
              <a:latin typeface="Tempus Sans ITC" panose="04020404030D07020202" pitchFamily="82" charset="0"/>
              <a:cs typeface="LilyUPC" panose="020B0604020202020204" pitchFamily="34" charset="-34"/>
            </a:endParaRPr>
          </a:p>
        </p:txBody>
      </p:sp>
      <p:sp>
        <p:nvSpPr>
          <p:cNvPr id="12" name="Titel 1"/>
          <p:cNvSpPr txBox="1">
            <a:spLocks/>
          </p:cNvSpPr>
          <p:nvPr/>
        </p:nvSpPr>
        <p:spPr>
          <a:xfrm>
            <a:off x="620688" y="2326670"/>
            <a:ext cx="5760640" cy="10616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000" b="1" dirty="0" smtClean="0">
                <a:solidFill>
                  <a:schemeClr val="tx2"/>
                </a:solidFill>
                <a:latin typeface="Tempus Sans ITC" panose="04020404030D07020202" pitchFamily="82" charset="0"/>
                <a:cs typeface="MV Boli" panose="02000500030200090000" pitchFamily="2" charset="0"/>
              </a:rPr>
              <a:t>Der Tag, …</a:t>
            </a:r>
            <a:endParaRPr lang="de-DE" sz="2000" b="1" dirty="0">
              <a:solidFill>
                <a:schemeClr val="tx2"/>
              </a:solidFill>
              <a:latin typeface="Tempus Sans ITC" panose="04020404030D07020202" pitchFamily="82" charset="0"/>
              <a:cs typeface="MV Boli" panose="02000500030200090000" pitchFamily="2" charset="0"/>
            </a:endParaRPr>
          </a:p>
        </p:txBody>
      </p:sp>
      <p:sp>
        <p:nvSpPr>
          <p:cNvPr id="9" name="Titel 1"/>
          <p:cNvSpPr txBox="1">
            <a:spLocks/>
          </p:cNvSpPr>
          <p:nvPr/>
        </p:nvSpPr>
        <p:spPr>
          <a:xfrm>
            <a:off x="6165304" y="9252028"/>
            <a:ext cx="262284"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a:t>
            </a:r>
            <a:endParaRPr lang="de-DE" sz="1400" b="1" dirty="0">
              <a:latin typeface="Tempus Sans ITC" panose="04020404030D07020202" pitchFamily="82" charset="0"/>
              <a:cs typeface="LilyUPC" panose="020B0604020202020204" pitchFamily="34" charset="-34"/>
            </a:endParaRPr>
          </a:p>
        </p:txBody>
      </p:sp>
      <p:cxnSp>
        <p:nvCxnSpPr>
          <p:cNvPr id="21" name="Gerade Verbindung 20"/>
          <p:cNvCxnSpPr/>
          <p:nvPr/>
        </p:nvCxnSpPr>
        <p:spPr>
          <a:xfrm>
            <a:off x="0" y="171264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779793">
            <a:off x="5114983" y="1162432"/>
            <a:ext cx="1604424" cy="1534321"/>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M:\IZI\EXTERN\Sonstige Forschungsprojekte\2014-2018 Starke Geschichten für starke Kinder\Story Telling Club\Grafiken_Bilder\Icons\Finale\Oberfinal\Helfen_final_geglätte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112" y="3800872"/>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M:\IZI\EXTERN\Sonstige Forschungsprojekte\2014-2018 Starke Geschichten für starke Kinder\Story Telling Club\Grafiken_Bilder\Icons\Finale\Oberfinal\AndereSehenStärken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696" y="437693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descr="M:\IZI\EXTERN\Sonstige Forschungsprojekte\2014-2018 Starke Geschichten für starke Kinder\Story Telling Club\Grafiken_Bilder\Icons\Finale\Oberfinal\Treppensteiger_final_geglätte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9320" y="495300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M:\IZI\EXTERN\Sonstige Forschungsprojekte\2014-2018 Starke Geschichten für starke Kinder\Story Telling Club\Grafiken_Bilder\Icons\Finale\Oberfinal\Angst_final_geglätte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2696" y="5601072"/>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319" name="Picture 7" descr="M:\IZI\EXTERN\Sonstige Forschungsprojekte\2014-2018 Starke Geschichten für starke Kinder\Story Telling Club\Grafiken_Bilder\Icons\Finale\Oberfinal\Glühbirne_final_geglätte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2696" y="621308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M:\IZI\EXTERN\Sonstige Forschungsprojekte\2014-2018 Starke Geschichten für starke Kinder\Story Telling Club\Grafiken_Bilder\Icons\Finale\Oberfinal\Cleverbeigefahr_final_geglätte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3112" y="6825208"/>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321" name="Picture 9" descr="M:\IZI\EXTERN\Sonstige Forschungsprojekte\2014-2018 Starke Geschichten für starke Kinder\Story Telling Club\Grafiken_Bilder\Icons\Finale\Oberfinal\LogoIcon_final_geglätte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3746" y="8209269"/>
            <a:ext cx="417899" cy="417899"/>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M:\IZI\EXTERN\Sonstige Forschungsprojekte\2014-2018 Starke Geschichten für starke Kinder\Story Telling Club\Grafiken_Bilder\Icons\Finale\Oberfinal\Jubeln_final_geglättet.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1381" y="747328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323" name="Picture 11" descr="M:\IZI\EXTERN\Sonstige Forschungsprojekte\2014-2018 Starke Geschichten für starke Kinder\Story Telling Club\Grafiken_Bilder\Icons\Finale\Oberfinal\Kindalleine_final_geglättet.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760" y="3224808"/>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M:\IZI\EXTERN\Sonstige Forschungsprojekte\2014-2018 Starke Geschichten für starke Kinder\Story Telling Club\Grafiken_Bilder\Icons\Finale\Männchen_Seitenzahl.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97505" y="8871662"/>
            <a:ext cx="973881" cy="760732"/>
          </a:xfrm>
          <a:prstGeom prst="rect">
            <a:avLst/>
          </a:prstGeom>
          <a:noFill/>
          <a:extLst>
            <a:ext uri="{909E8E84-426E-40DD-AFC4-6F175D3DCCD1}">
              <a14:hiddenFill xmlns:a14="http://schemas.microsoft.com/office/drawing/2010/main">
                <a:solidFill>
                  <a:srgbClr val="FFFFFF"/>
                </a:solidFill>
              </a14:hiddenFill>
            </a:ext>
          </a:extLst>
        </p:spPr>
      </p:pic>
      <p:pic>
        <p:nvPicPr>
          <p:cNvPr id="13325"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46549" y="1858670"/>
            <a:ext cx="849663" cy="468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hteck 21"/>
          <p:cNvSpPr/>
          <p:nvPr/>
        </p:nvSpPr>
        <p:spPr>
          <a:xfrm>
            <a:off x="752177" y="345036"/>
            <a:ext cx="5329279" cy="1754326"/>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3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Festes Layout</a:t>
            </a:r>
          </a:p>
          <a:p>
            <a:pPr algn="ctr"/>
            <a:r>
              <a:rPr lang="de-DE" sz="3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nichts zum Hochladen</a:t>
            </a:r>
          </a:p>
          <a:p>
            <a:pPr algn="ctr"/>
            <a:r>
              <a:rPr lang="de-DE" sz="3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Seitenzahlen automatisch?</a:t>
            </a:r>
            <a:endParaRPr lang="de-DE" sz="3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11369536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6858000" cy="992560"/>
          </a:xfrm>
          <a:prstGeom prst="rect">
            <a:avLst/>
          </a:prstGeom>
          <a:solidFill>
            <a:srgbClr val="D7A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6" name="Picture 2" descr="E:\IZI\Story Telling Club\Grafiken_Bilder\Rahmen_Buch\Aktuelle Rahmen_freigestellt\Problem.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52" r="3220" b="2644"/>
          <a:stretch/>
        </p:blipFill>
        <p:spPr bwMode="auto">
          <a:xfrm flipH="1">
            <a:off x="0" y="848544"/>
            <a:ext cx="6857998" cy="9057456"/>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p:cNvSpPr/>
          <p:nvPr/>
        </p:nvSpPr>
        <p:spPr>
          <a:xfrm>
            <a:off x="1052736" y="2092681"/>
            <a:ext cx="4903897" cy="66024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itel 1"/>
          <p:cNvSpPr txBox="1">
            <a:spLocks/>
          </p:cNvSpPr>
          <p:nvPr/>
        </p:nvSpPr>
        <p:spPr>
          <a:xfrm>
            <a:off x="117862" y="9345488"/>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30</a:t>
            </a:r>
            <a:endParaRPr lang="de-DE" sz="1400" b="1" dirty="0">
              <a:latin typeface="Tempus Sans ITC" panose="04020404030D07020202" pitchFamily="82" charset="0"/>
              <a:cs typeface="LilyUPC" panose="020B0604020202020204" pitchFamily="34" charset="-34"/>
            </a:endParaRPr>
          </a:p>
        </p:txBody>
      </p:sp>
      <p:sp>
        <p:nvSpPr>
          <p:cNvPr id="13" name="Titel 1"/>
          <p:cNvSpPr txBox="1">
            <a:spLocks/>
          </p:cNvSpPr>
          <p:nvPr/>
        </p:nvSpPr>
        <p:spPr>
          <a:xfrm>
            <a:off x="405259" y="30885"/>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0" name="Picture 3" descr="M:\IZI\EXTERN\Sonstige Forschungsprojekte\2014-2018 Starke Geschichten für starke Kinder\Story Telling Club\Grafiken_Bilder\Icons\Finale\Oberfinal\Männchenverschränkt_fin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295808" flipH="1">
            <a:off x="5662789" y="7602981"/>
            <a:ext cx="1382086" cy="172575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432214" flipH="1">
            <a:off x="4851527" y="165887"/>
            <a:ext cx="1554985" cy="8564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M:\IZI\EXTERN\Sonstige Forschungsprojekte\2014-2018 Starke Geschichten für starke Kinder\Story Telling Club\Grafiken_Bilder\Icons\Finale\Oberfinal\Glühbirne_final_geglätte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991"/>
          <a:stretch/>
        </p:blipFill>
        <p:spPr bwMode="auto">
          <a:xfrm>
            <a:off x="4683" y="1112536"/>
            <a:ext cx="1402907" cy="1508370"/>
          </a:xfrm>
          <a:prstGeom prst="rect">
            <a:avLst/>
          </a:prstGeom>
          <a:noFill/>
          <a:extLst>
            <a:ext uri="{909E8E84-426E-40DD-AFC4-6F175D3DCCD1}">
              <a14:hiddenFill xmlns:a14="http://schemas.microsoft.com/office/drawing/2010/main">
                <a:solidFill>
                  <a:srgbClr val="FFFFFF"/>
                </a:solidFill>
              </a14:hiddenFill>
            </a:ext>
          </a:extLst>
        </p:spPr>
      </p:pic>
      <p:sp>
        <p:nvSpPr>
          <p:cNvPr id="12" name="Rechteck 11"/>
          <p:cNvSpPr/>
          <p:nvPr/>
        </p:nvSpPr>
        <p:spPr>
          <a:xfrm>
            <a:off x="552447" y="5817096"/>
            <a:ext cx="5753113" cy="769441"/>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4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hier Layout F, G möglich</a:t>
            </a:r>
            <a:endParaRPr lang="de-DE"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7" name="Rechteck 16"/>
          <p:cNvSpPr/>
          <p:nvPr/>
        </p:nvSpPr>
        <p:spPr>
          <a:xfrm>
            <a:off x="2080154" y="4508163"/>
            <a:ext cx="2710294" cy="923330"/>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Layout G</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24489639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0" y="0"/>
            <a:ext cx="6858000" cy="992560"/>
          </a:xfrm>
          <a:prstGeom prst="rect">
            <a:avLst/>
          </a:prstGeom>
          <a:solidFill>
            <a:srgbClr val="D7A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7" name="Picture 2" descr="E:\IZI\Story Telling Club\Grafiken_Bilder\Rahmen_Buch\Aktuelle Rahmen_freigestellt\Problem.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52" r="3220" b="2644"/>
          <a:stretch/>
        </p:blipFill>
        <p:spPr bwMode="auto">
          <a:xfrm>
            <a:off x="0" y="848544"/>
            <a:ext cx="6857998" cy="905745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p:cNvSpPr/>
          <p:nvPr/>
        </p:nvSpPr>
        <p:spPr>
          <a:xfrm>
            <a:off x="548680" y="2792760"/>
            <a:ext cx="5456351" cy="57600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el 1"/>
          <p:cNvSpPr txBox="1">
            <a:spLocks/>
          </p:cNvSpPr>
          <p:nvPr/>
        </p:nvSpPr>
        <p:spPr>
          <a:xfrm>
            <a:off x="6309320" y="9345487"/>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31</a:t>
            </a:r>
            <a:endParaRPr lang="de-DE" sz="1400" b="1" dirty="0">
              <a:latin typeface="Tempus Sans ITC" panose="04020404030D07020202" pitchFamily="82" charset="0"/>
              <a:cs typeface="LilyUPC" panose="020B0604020202020204" pitchFamily="34" charset="-34"/>
            </a:endParaRPr>
          </a:p>
        </p:txBody>
      </p:sp>
      <p:pic>
        <p:nvPicPr>
          <p:cNvPr id="12"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M:\IZI\EXTERN\Sonstige Forschungsprojekte\2014-2018 Starke Geschichten für starke Kinder\Story Telling Club\Buch Online\MännchenBewegen.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9315" b="71250" l="20325" r="73803"/>
                    </a14:imgEffect>
                  </a14:imgLayer>
                </a14:imgProps>
              </a:ext>
              <a:ext uri="{28A0092B-C50C-407E-A947-70E740481C1C}">
                <a14:useLocalDpi xmlns:a14="http://schemas.microsoft.com/office/drawing/2010/main" val="0"/>
              </a:ext>
            </a:extLst>
          </a:blip>
          <a:srcRect l="18719" t="26187" r="24824" b="26893"/>
          <a:stretch/>
        </p:blipFill>
        <p:spPr bwMode="auto">
          <a:xfrm>
            <a:off x="3961226" y="1640632"/>
            <a:ext cx="2043805" cy="1200985"/>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p:cNvSpPr txBox="1">
            <a:spLocks/>
          </p:cNvSpPr>
          <p:nvPr/>
        </p:nvSpPr>
        <p:spPr>
          <a:xfrm>
            <a:off x="405259" y="0"/>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ein Problem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                                 lösen konnte!</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18" name="Picture 3" descr="M:\IZI\EXTERN\Sonstige Forschungsprojekte\2014-2018 Starke Geschichten für starke Kinder\Story Telling Club\Grafiken_Bilder\Icons\Finale\Oberfinal\Männchenverschränkt_fina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04192">
            <a:off x="-6111" y="8163318"/>
            <a:ext cx="1005346" cy="1255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9191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2" name="Gruppieren 1"/>
          <p:cNvGrpSpPr/>
          <p:nvPr/>
        </p:nvGrpSpPr>
        <p:grpSpPr>
          <a:xfrm>
            <a:off x="-99392" y="992561"/>
            <a:ext cx="6935870" cy="8913440"/>
            <a:chOff x="-99392" y="992561"/>
            <a:chExt cx="6935870" cy="8913440"/>
          </a:xfrm>
        </p:grpSpPr>
        <p:pic>
          <p:nvPicPr>
            <p:cNvPr id="9218"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16" t="1968" r="3549" b="3748"/>
            <a:stretch/>
          </p:blipFill>
          <p:spPr bwMode="auto">
            <a:xfrm>
              <a:off x="-99392" y="992561"/>
              <a:ext cx="6935870" cy="89134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IZI\Story Telling Club\Grafiken_Bilder\Rahmen_Buch\Aktuelle Rahmen_freigestellt\Gefah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871" t="1968" r="3549" b="70598"/>
            <a:stretch/>
          </p:blipFill>
          <p:spPr bwMode="auto">
            <a:xfrm rot="16200000" flipH="1">
              <a:off x="36341" y="6761484"/>
              <a:ext cx="3034774" cy="2010094"/>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hteck 8"/>
          <p:cNvSpPr/>
          <p:nvPr/>
        </p:nvSpPr>
        <p:spPr>
          <a:xfrm>
            <a:off x="980728" y="1857216"/>
            <a:ext cx="5373216" cy="2160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p:nvSpPr>
        <p:spPr>
          <a:xfrm>
            <a:off x="980728" y="4160912"/>
            <a:ext cx="5373216" cy="45658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1"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el 1"/>
          <p:cNvSpPr txBox="1">
            <a:spLocks/>
          </p:cNvSpPr>
          <p:nvPr/>
        </p:nvSpPr>
        <p:spPr>
          <a:xfrm>
            <a:off x="332656" y="9273479"/>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32</a:t>
            </a:r>
            <a:endParaRPr lang="de-DE" sz="1400" b="1" dirty="0">
              <a:latin typeface="Tempus Sans ITC" panose="04020404030D07020202" pitchFamily="82" charset="0"/>
              <a:cs typeface="LilyUPC" panose="020B0604020202020204" pitchFamily="34" charset="-34"/>
            </a:endParaRPr>
          </a:p>
        </p:txBody>
      </p:sp>
      <p:pic>
        <p:nvPicPr>
          <p:cNvPr id="9219" name="Picture 3" descr="M:\IZI\EXTERN\Sonstige Forschungsprojekte\2014-2018 Starke Geschichten für starke Kinder\Story Telling Club\Grafiken_Bilder\Icons\Finale\Oberfinal\Cleverbeigefahr_final_geglätte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45315">
            <a:off x="530541" y="938716"/>
            <a:ext cx="1021559" cy="1021559"/>
          </a:xfrm>
          <a:prstGeom prst="rect">
            <a:avLst/>
          </a:prstGeom>
          <a:noFill/>
          <a:extLst>
            <a:ext uri="{909E8E84-426E-40DD-AFC4-6F175D3DCCD1}">
              <a14:hiddenFill xmlns:a14="http://schemas.microsoft.com/office/drawing/2010/main">
                <a:solidFill>
                  <a:srgbClr val="FFFFFF"/>
                </a:solidFill>
              </a14:hiddenFill>
            </a:ext>
          </a:extLst>
        </p:spPr>
      </p:pic>
      <p:sp>
        <p:nvSpPr>
          <p:cNvPr id="16" name="Rechteck 15"/>
          <p:cNvSpPr/>
          <p:nvPr/>
        </p:nvSpPr>
        <p:spPr>
          <a:xfrm>
            <a:off x="552447" y="5817096"/>
            <a:ext cx="5753113" cy="769441"/>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4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hier Layout F, G möglich</a:t>
            </a:r>
            <a:endParaRPr lang="de-DE"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7" name="Rechteck 16"/>
          <p:cNvSpPr/>
          <p:nvPr/>
        </p:nvSpPr>
        <p:spPr>
          <a:xfrm>
            <a:off x="2141869" y="4508163"/>
            <a:ext cx="2586863" cy="923330"/>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Layout F</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10494575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9"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16" t="1968" r="3549" b="3748"/>
          <a:stretch/>
        </p:blipFill>
        <p:spPr bwMode="auto">
          <a:xfrm flipH="1">
            <a:off x="-99392" y="992561"/>
            <a:ext cx="6935870" cy="8913440"/>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p:cNvSpPr/>
          <p:nvPr/>
        </p:nvSpPr>
        <p:spPr>
          <a:xfrm>
            <a:off x="740606" y="4160912"/>
            <a:ext cx="5373216" cy="45658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9" name="Rechteck 8"/>
          <p:cNvSpPr/>
          <p:nvPr/>
        </p:nvSpPr>
        <p:spPr>
          <a:xfrm>
            <a:off x="732193" y="1856656"/>
            <a:ext cx="5373216" cy="2160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el 1"/>
          <p:cNvSpPr txBox="1">
            <a:spLocks/>
          </p:cNvSpPr>
          <p:nvPr/>
        </p:nvSpPr>
        <p:spPr>
          <a:xfrm>
            <a:off x="6309320" y="9345487"/>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33</a:t>
            </a:r>
            <a:endParaRPr lang="de-DE" sz="1400" b="1" dirty="0">
              <a:latin typeface="Tempus Sans ITC" panose="04020404030D07020202" pitchFamily="82" charset="0"/>
              <a:cs typeface="LilyUPC" panose="020B0604020202020204" pitchFamily="34" charset="-34"/>
            </a:endParaRPr>
          </a:p>
        </p:txBody>
      </p:sp>
      <p:pic>
        <p:nvPicPr>
          <p:cNvPr id="11"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873825" y="760786"/>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bei Gefahr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		clever war!</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1"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313232" flipH="1">
            <a:off x="944725" y="8832717"/>
            <a:ext cx="1554985" cy="856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3618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18" name="Gruppieren 17"/>
          <p:cNvGrpSpPr/>
          <p:nvPr/>
        </p:nvGrpSpPr>
        <p:grpSpPr>
          <a:xfrm>
            <a:off x="-99392" y="992561"/>
            <a:ext cx="6935870" cy="8913440"/>
            <a:chOff x="-99392" y="992561"/>
            <a:chExt cx="6935870" cy="8913440"/>
          </a:xfrm>
        </p:grpSpPr>
        <p:pic>
          <p:nvPicPr>
            <p:cNvPr id="19"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16" t="1968" r="3549" b="3748"/>
            <a:stretch/>
          </p:blipFill>
          <p:spPr bwMode="auto">
            <a:xfrm>
              <a:off x="-99392" y="992561"/>
              <a:ext cx="6935870" cy="89134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E:\IZI\Story Telling Club\Grafiken_Bilder\Rahmen_Buch\Aktuelle Rahmen_freigestellt\Gefah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871" t="1968" r="3549" b="70598"/>
            <a:stretch/>
          </p:blipFill>
          <p:spPr bwMode="auto">
            <a:xfrm rot="16200000" flipH="1">
              <a:off x="36341" y="6761484"/>
              <a:ext cx="3034774" cy="2010094"/>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hteck 2"/>
          <p:cNvSpPr/>
          <p:nvPr/>
        </p:nvSpPr>
        <p:spPr>
          <a:xfrm>
            <a:off x="1052736" y="2073274"/>
            <a:ext cx="4968552" cy="6480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el 1"/>
          <p:cNvSpPr txBox="1">
            <a:spLocks/>
          </p:cNvSpPr>
          <p:nvPr/>
        </p:nvSpPr>
        <p:spPr>
          <a:xfrm>
            <a:off x="332656" y="9273479"/>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34</a:t>
            </a:r>
            <a:endParaRPr lang="de-DE" sz="1400" b="1" dirty="0">
              <a:latin typeface="Tempus Sans ITC" panose="04020404030D07020202" pitchFamily="82" charset="0"/>
              <a:cs typeface="LilyUPC" panose="020B0604020202020204" pitchFamily="34" charset="-34"/>
            </a:endParaRPr>
          </a:p>
        </p:txBody>
      </p:sp>
      <p:sp>
        <p:nvSpPr>
          <p:cNvPr id="17"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1" name="Picture 3" descr="M:\IZI\EXTERN\Sonstige Forschungsprojekte\2014-2018 Starke Geschichten für starke Kinder\Story Telling Club\Grafiken_Bilder\Icons\Finale\Oberfinal\Cleverbeigefahr_final_geglätte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45315">
            <a:off x="688493" y="1144524"/>
            <a:ext cx="1021559" cy="1021559"/>
          </a:xfrm>
          <a:prstGeom prst="rect">
            <a:avLst/>
          </a:prstGeom>
          <a:noFill/>
          <a:extLst>
            <a:ext uri="{909E8E84-426E-40DD-AFC4-6F175D3DCCD1}">
              <a14:hiddenFill xmlns:a14="http://schemas.microsoft.com/office/drawing/2010/main">
                <a:solidFill>
                  <a:srgbClr val="FFFFFF"/>
                </a:solidFill>
              </a14:hiddenFill>
            </a:ext>
          </a:extLst>
        </p:spPr>
      </p:pic>
      <p:sp>
        <p:nvSpPr>
          <p:cNvPr id="12" name="Rechteck 11"/>
          <p:cNvSpPr/>
          <p:nvPr/>
        </p:nvSpPr>
        <p:spPr>
          <a:xfrm>
            <a:off x="552447" y="5817096"/>
            <a:ext cx="5753113" cy="769441"/>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4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hier Layout F, G möglich</a:t>
            </a:r>
            <a:endParaRPr lang="de-DE"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3" name="Rechteck 12"/>
          <p:cNvSpPr/>
          <p:nvPr/>
        </p:nvSpPr>
        <p:spPr>
          <a:xfrm>
            <a:off x="2080154" y="4508163"/>
            <a:ext cx="2710294" cy="923330"/>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Layout G</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15337862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6">
                  <a:lumMod val="75000"/>
                </a:schemeClr>
              </a:solidFill>
            </a:endParaRPr>
          </a:p>
        </p:txBody>
      </p:sp>
      <p:pic>
        <p:nvPicPr>
          <p:cNvPr id="16"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16" t="1968" r="3549" b="3748"/>
          <a:stretch/>
        </p:blipFill>
        <p:spPr bwMode="auto">
          <a:xfrm flipH="1">
            <a:off x="-99392" y="992561"/>
            <a:ext cx="6935870" cy="8913440"/>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8"/>
          <p:cNvSpPr/>
          <p:nvPr/>
        </p:nvSpPr>
        <p:spPr>
          <a:xfrm>
            <a:off x="944724" y="2072089"/>
            <a:ext cx="4968552" cy="6480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el 1"/>
          <p:cNvSpPr txBox="1">
            <a:spLocks/>
          </p:cNvSpPr>
          <p:nvPr/>
        </p:nvSpPr>
        <p:spPr>
          <a:xfrm>
            <a:off x="6309320" y="9345487"/>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35</a:t>
            </a:r>
            <a:endParaRPr lang="de-DE" sz="1400" b="1" dirty="0">
              <a:latin typeface="Tempus Sans ITC" panose="04020404030D07020202" pitchFamily="82" charset="0"/>
              <a:cs typeface="LilyUPC" panose="020B0604020202020204" pitchFamily="34" charset="-34"/>
            </a:endParaRPr>
          </a:p>
        </p:txBody>
      </p:sp>
      <p:pic>
        <p:nvPicPr>
          <p:cNvPr id="13"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498693" y="544764"/>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5"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bei Gefahr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		clever war!</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17"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313232" flipH="1">
            <a:off x="944725" y="8832717"/>
            <a:ext cx="1554985" cy="856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8809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9"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16" t="1968" r="3549" b="3748"/>
          <a:stretch/>
        </p:blipFill>
        <p:spPr bwMode="auto">
          <a:xfrm>
            <a:off x="-99392" y="992561"/>
            <a:ext cx="6935870" cy="891344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Gerade Verbindung 18"/>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uppieren 4"/>
          <p:cNvGrpSpPr/>
          <p:nvPr/>
        </p:nvGrpSpPr>
        <p:grpSpPr>
          <a:xfrm>
            <a:off x="864211" y="1560842"/>
            <a:ext cx="5738692" cy="7566414"/>
            <a:chOff x="864211" y="1560842"/>
            <a:chExt cx="5738692" cy="7566414"/>
          </a:xfrm>
        </p:grpSpPr>
        <p:sp>
          <p:nvSpPr>
            <p:cNvPr id="20" name="Rechteck 19"/>
            <p:cNvSpPr/>
            <p:nvPr/>
          </p:nvSpPr>
          <p:spPr>
            <a:xfrm>
              <a:off x="915822" y="6900657"/>
              <a:ext cx="2729202" cy="22265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370912">
              <a:off x="3873701" y="5798097"/>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rot="21278192">
              <a:off x="864211" y="4228751"/>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3" name="Rechteck 22"/>
            <p:cNvSpPr/>
            <p:nvPr/>
          </p:nvSpPr>
          <p:spPr>
            <a:xfrm rot="21183530">
              <a:off x="3844475" y="2729058"/>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4" name="Rechteck 23"/>
            <p:cNvSpPr/>
            <p:nvPr/>
          </p:nvSpPr>
          <p:spPr>
            <a:xfrm rot="201299">
              <a:off x="961753" y="156084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sp>
        <p:nvSpPr>
          <p:cNvPr id="26" name="Titel 1"/>
          <p:cNvSpPr txBox="1">
            <a:spLocks/>
          </p:cNvSpPr>
          <p:nvPr/>
        </p:nvSpPr>
        <p:spPr>
          <a:xfrm>
            <a:off x="332656" y="9273479"/>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36</a:t>
            </a:r>
            <a:endParaRPr lang="de-DE" sz="1400" b="1" dirty="0">
              <a:latin typeface="Tempus Sans ITC" panose="04020404030D07020202" pitchFamily="82" charset="0"/>
              <a:cs typeface="LilyUPC" panose="020B0604020202020204" pitchFamily="34" charset="-34"/>
            </a:endParaRPr>
          </a:p>
        </p:txBody>
      </p:sp>
      <p:sp>
        <p:nvSpPr>
          <p:cNvPr id="16" name="Titel 1"/>
          <p:cNvSpPr txBox="1">
            <a:spLocks/>
          </p:cNvSpPr>
          <p:nvPr/>
        </p:nvSpPr>
        <p:spPr>
          <a:xfrm>
            <a:off x="332656"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Tipps</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MV Boli" panose="02000500030200090000" pitchFamily="2" charset="0"/>
              </a:rPr>
              <a:t>…</a:t>
            </a:r>
            <a:endParaRPr lang="de-DE" sz="2800" b="1" dirty="0">
              <a:solidFill>
                <a:schemeClr val="tx2"/>
              </a:solidFill>
              <a:latin typeface="Tempus Sans ITC" panose="04020404030D07020202" pitchFamily="82" charset="0"/>
              <a:cs typeface="MV Boli" panose="02000500030200090000" pitchFamily="2" charset="0"/>
            </a:endParaRPr>
          </a:p>
        </p:txBody>
      </p:sp>
      <p:pic>
        <p:nvPicPr>
          <p:cNvPr id="31" name="Picture 2" descr="M:\IZI\EXTERN\Sonstige Forschungsprojekte\2014-2018 Starke Geschichten für starke Kinder\Story Telling Club\Grafiken_Bilder\Icons\Finale\Oberfinal\Glühbirne_final_geglätte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7032" y="1362472"/>
            <a:ext cx="1420045" cy="142004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M:\IZI\EXTERN\Sonstige Forschungsprojekte\2014-2018 Starke Geschichten für starke Kinder\Story Telling Club\Grafiken_Bilder\Icons\Finale\Oberfinal\Cleverbeigefahr_final_geglätte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154685" flipH="1">
            <a:off x="4388350" y="8187555"/>
            <a:ext cx="1497454" cy="1497454"/>
          </a:xfrm>
          <a:prstGeom prst="rect">
            <a:avLst/>
          </a:prstGeom>
          <a:noFill/>
          <a:extLst>
            <a:ext uri="{909E8E84-426E-40DD-AFC4-6F175D3DCCD1}">
              <a14:hiddenFill xmlns:a14="http://schemas.microsoft.com/office/drawing/2010/main">
                <a:solidFill>
                  <a:srgbClr val="FFFFFF"/>
                </a:solidFill>
              </a14:hiddenFill>
            </a:ext>
          </a:extLst>
        </p:spPr>
      </p:pic>
      <p:sp>
        <p:nvSpPr>
          <p:cNvPr id="17" name="Rechteck 16"/>
          <p:cNvSpPr/>
          <p:nvPr/>
        </p:nvSpPr>
        <p:spPr>
          <a:xfrm>
            <a:off x="2081757" y="4508163"/>
            <a:ext cx="2707088" cy="923330"/>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Layout H</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27536491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8"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16" t="1968" r="3549" b="3748"/>
          <a:stretch/>
        </p:blipFill>
        <p:spPr bwMode="auto">
          <a:xfrm flipH="1">
            <a:off x="-99392" y="992561"/>
            <a:ext cx="6935870" cy="891344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Gerade Verbindung 14"/>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uppieren 4"/>
          <p:cNvGrpSpPr/>
          <p:nvPr/>
        </p:nvGrpSpPr>
        <p:grpSpPr>
          <a:xfrm>
            <a:off x="206394" y="1688493"/>
            <a:ext cx="5907536" cy="7409883"/>
            <a:chOff x="206394" y="1688493"/>
            <a:chExt cx="5907536" cy="7409883"/>
          </a:xfrm>
        </p:grpSpPr>
        <p:sp>
          <p:nvSpPr>
            <p:cNvPr id="21" name="Rechteck 20"/>
            <p:cNvSpPr/>
            <p:nvPr/>
          </p:nvSpPr>
          <p:spPr>
            <a:xfrm rot="206659">
              <a:off x="469368" y="423990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rot="21437255">
              <a:off x="437836" y="168849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3" name="Rechteck 22"/>
            <p:cNvSpPr/>
            <p:nvPr/>
          </p:nvSpPr>
          <p:spPr>
            <a:xfrm rot="21437255">
              <a:off x="3417179" y="6527726"/>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4" name="Rechteck 23"/>
            <p:cNvSpPr/>
            <p:nvPr/>
          </p:nvSpPr>
          <p:spPr>
            <a:xfrm rot="21308636">
              <a:off x="206394" y="686333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5" name="Rechteck 24"/>
            <p:cNvSpPr/>
            <p:nvPr/>
          </p:nvSpPr>
          <p:spPr>
            <a:xfrm rot="21421170">
              <a:off x="3401701" y="2141279"/>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sp>
        <p:nvSpPr>
          <p:cNvPr id="27" name="Titel 1"/>
          <p:cNvSpPr txBox="1">
            <a:spLocks/>
          </p:cNvSpPr>
          <p:nvPr/>
        </p:nvSpPr>
        <p:spPr>
          <a:xfrm>
            <a:off x="6309320" y="9345487"/>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37</a:t>
            </a:r>
            <a:endParaRPr lang="de-DE" sz="1400" b="1" dirty="0">
              <a:latin typeface="Tempus Sans ITC" panose="04020404030D07020202" pitchFamily="82" charset="0"/>
              <a:cs typeface="LilyUPC" panose="020B0604020202020204" pitchFamily="34" charset="-34"/>
            </a:endParaRPr>
          </a:p>
        </p:txBody>
      </p:sp>
      <p:pic>
        <p:nvPicPr>
          <p:cNvPr id="16"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p:cNvSpPr txBox="1">
            <a:spLocks/>
          </p:cNvSpPr>
          <p:nvPr/>
        </p:nvSpPr>
        <p:spPr>
          <a:xfrm>
            <a:off x="404664"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MV Boli" panose="02000500030200090000" pitchFamily="2" charset="0"/>
              </a:rPr>
              <a:t>bei Gefahr</a:t>
            </a:r>
            <a:endParaRPr lang="de-DE" sz="2800" b="1" dirty="0">
              <a:solidFill>
                <a:schemeClr val="tx2"/>
              </a:solidFill>
              <a:latin typeface="Tempus Sans ITC" panose="04020404030D07020202" pitchFamily="82" charset="0"/>
              <a:cs typeface="MV Boli" panose="02000500030200090000" pitchFamily="2" charset="0"/>
            </a:endParaRPr>
          </a:p>
        </p:txBody>
      </p:sp>
      <p:pic>
        <p:nvPicPr>
          <p:cNvPr id="15362" name="Picture 2" descr="M:\IZI\EXTERN\Sonstige Forschungsprojekte\2014-2018 Starke Geschichten für starke Kinder\Story Telling Club\Grafiken_Bilder\Icons\Finale\Oberfinal\Glühbirne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5418" y="4443636"/>
            <a:ext cx="2011290" cy="2011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9966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136388" y="-3247"/>
            <a:ext cx="6994388" cy="10047014"/>
            <a:chOff x="-136388" y="-3247"/>
            <a:chExt cx="6994388" cy="10047014"/>
          </a:xfrm>
        </p:grpSpPr>
        <p:pic>
          <p:nvPicPr>
            <p:cNvPr id="10242" name="Picture 2" descr="E:\IZI\Story Telling Club\Grafiken_Bilder\Rahmen_Buch\Aktuelle Rahmen_freigestellt\Stärke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43" t="1459" r="1536"/>
            <a:stretch/>
          </p:blipFill>
          <p:spPr bwMode="auto">
            <a:xfrm flipH="1">
              <a:off x="-1" y="982728"/>
              <a:ext cx="6858001" cy="90610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IZI\Story Telling Club\Grafiken_Bilder\Rahmen_Buch\Aktuelle Rahmen_freigestellt\Stärke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989" t="36315" b="49271"/>
            <a:stretch/>
          </p:blipFill>
          <p:spPr bwMode="auto">
            <a:xfrm flipH="1">
              <a:off x="-136388" y="-3247"/>
              <a:ext cx="845257" cy="98597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hteck 10"/>
          <p:cNvSpPr/>
          <p:nvPr/>
        </p:nvSpPr>
        <p:spPr>
          <a:xfrm>
            <a:off x="0" y="0"/>
            <a:ext cx="6858000" cy="992560"/>
          </a:xfrm>
          <a:prstGeom prst="rect">
            <a:avLst/>
          </a:prstGeom>
          <a:solidFill>
            <a:srgbClr val="85EF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5" name="Rechteck 4"/>
          <p:cNvSpPr/>
          <p:nvPr/>
        </p:nvSpPr>
        <p:spPr>
          <a:xfrm>
            <a:off x="1268760" y="1712640"/>
            <a:ext cx="4428492" cy="23762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1268760" y="4241406"/>
            <a:ext cx="4428491" cy="49640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2" name="Gerade Verbindung 1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
          <p:cNvSpPr txBox="1">
            <a:spLocks/>
          </p:cNvSpPr>
          <p:nvPr/>
        </p:nvSpPr>
        <p:spPr>
          <a:xfrm>
            <a:off x="476672" y="9201471"/>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38</a:t>
            </a:r>
            <a:endParaRPr lang="de-DE" sz="1400" b="1" dirty="0">
              <a:latin typeface="Tempus Sans ITC" panose="04020404030D07020202" pitchFamily="82" charset="0"/>
              <a:cs typeface="LilyUPC" panose="020B0604020202020204" pitchFamily="34" charset="-34"/>
            </a:endParaRPr>
          </a:p>
        </p:txBody>
      </p:sp>
      <p:sp>
        <p:nvSpPr>
          <p:cNvPr id="18" name="Titel 1"/>
          <p:cNvSpPr txBox="1">
            <a:spLocks/>
          </p:cNvSpPr>
          <p:nvPr/>
        </p:nvSpPr>
        <p:spPr>
          <a:xfrm>
            <a:off x="404664" y="983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3" name="Rechteck 12"/>
          <p:cNvSpPr/>
          <p:nvPr/>
        </p:nvSpPr>
        <p:spPr>
          <a:xfrm>
            <a:off x="552447" y="5817096"/>
            <a:ext cx="5753113" cy="769441"/>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4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hier Layout F, G möglich</a:t>
            </a:r>
            <a:endParaRPr lang="de-DE"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5" name="Rechteck 14"/>
          <p:cNvSpPr/>
          <p:nvPr/>
        </p:nvSpPr>
        <p:spPr>
          <a:xfrm>
            <a:off x="2141869" y="4508163"/>
            <a:ext cx="2586863" cy="923330"/>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Layout F</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34241742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a:xfrm>
            <a:off x="0" y="0"/>
            <a:ext cx="6858000" cy="992560"/>
          </a:xfrm>
          <a:prstGeom prst="rect">
            <a:avLst/>
          </a:prstGeom>
          <a:solidFill>
            <a:srgbClr val="85EF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8" name="Picture 2" descr="E:\IZI\Story Telling Club\Grafiken_Bilder\Rahmen_Buch\Aktuelle Rahmen_freigestellt\Stärke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43" t="1459"/>
          <a:stretch/>
        </p:blipFill>
        <p:spPr bwMode="auto">
          <a:xfrm>
            <a:off x="-27383" y="932521"/>
            <a:ext cx="6912768" cy="9061039"/>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p:cNvSpPr/>
          <p:nvPr/>
        </p:nvSpPr>
        <p:spPr>
          <a:xfrm>
            <a:off x="1268760" y="4241406"/>
            <a:ext cx="4428491" cy="49640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8" name="Rechteck 7"/>
          <p:cNvSpPr/>
          <p:nvPr/>
        </p:nvSpPr>
        <p:spPr>
          <a:xfrm>
            <a:off x="1268760" y="1712640"/>
            <a:ext cx="4428492" cy="23762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Gerade Verbindung 13"/>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39</a:t>
            </a:r>
            <a:endParaRPr lang="de-DE" sz="1400" b="1" dirty="0">
              <a:latin typeface="Tempus Sans ITC" panose="04020404030D07020202" pitchFamily="82" charset="0"/>
              <a:cs typeface="LilyUPC" panose="020B0604020202020204" pitchFamily="34" charset="-34"/>
            </a:endParaRPr>
          </a:p>
        </p:txBody>
      </p:sp>
      <p:pic>
        <p:nvPicPr>
          <p:cNvPr id="12"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p:cNvSpPr txBox="1">
            <a:spLocks/>
          </p:cNvSpPr>
          <p:nvPr/>
        </p:nvSpPr>
        <p:spPr>
          <a:xfrm>
            <a:off x="333251"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stark wurde!</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8674623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2433488" y="1639267"/>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6" name="Picture 2" descr="E:\IZI\Story Telling Club\Grafiken_Bilder\Rahmen_Buch\Aktuelle Rahmen_freigestellt\Stolz_2.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79"/>
          <a:stretch/>
        </p:blipFill>
        <p:spPr bwMode="auto">
          <a:xfrm>
            <a:off x="0" y="2648744"/>
            <a:ext cx="6858000" cy="7320300"/>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777304" y="4774923"/>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a:off x="4759096" y="4108408"/>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p:cNvSpPr/>
          <p:nvPr/>
        </p:nvSpPr>
        <p:spPr>
          <a:xfrm>
            <a:off x="557231" y="6681192"/>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p:cNvSpPr/>
          <p:nvPr/>
        </p:nvSpPr>
        <p:spPr>
          <a:xfrm>
            <a:off x="2564904" y="7165759"/>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p:cNvSpPr/>
          <p:nvPr/>
        </p:nvSpPr>
        <p:spPr>
          <a:xfrm>
            <a:off x="4576547" y="7362611"/>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p:nvSpPr>
        <p:spPr>
          <a:xfrm>
            <a:off x="4382663" y="2192646"/>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p:cNvSpPr/>
          <p:nvPr/>
        </p:nvSpPr>
        <p:spPr>
          <a:xfrm>
            <a:off x="2755472" y="4508163"/>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p:cNvSpPr txBox="1">
            <a:spLocks/>
          </p:cNvSpPr>
          <p:nvPr/>
        </p:nvSpPr>
        <p:spPr>
          <a:xfrm>
            <a:off x="188640" y="9417496"/>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4</a:t>
            </a:r>
            <a:endParaRPr lang="de-DE" sz="1400" b="1" dirty="0">
              <a:latin typeface="Tempus Sans ITC" panose="04020404030D07020202" pitchFamily="82" charset="0"/>
              <a:cs typeface="LilyUPC" panose="020B0604020202020204" pitchFamily="34" charset="-34"/>
            </a:endParaRPr>
          </a:p>
        </p:txBody>
      </p:sp>
      <p:sp>
        <p:nvSpPr>
          <p:cNvPr id="17" name="Rechteck 16"/>
          <p:cNvSpPr/>
          <p:nvPr/>
        </p:nvSpPr>
        <p:spPr>
          <a:xfrm>
            <a:off x="0" y="0"/>
            <a:ext cx="6858000" cy="992560"/>
          </a:xfrm>
          <a:prstGeom prst="rect">
            <a:avLst/>
          </a:prstGeom>
          <a:solidFill>
            <a:srgbClr val="FDEF3D">
              <a:alpha val="49804"/>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19" name="Titel 1"/>
          <p:cNvSpPr txBox="1">
            <a:spLocks/>
          </p:cNvSpPr>
          <p:nvPr/>
        </p:nvSpPr>
        <p:spPr>
          <a:xfrm>
            <a:off x="394948" y="0"/>
            <a:ext cx="663445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Das sind wir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6" name="Gerade Verbindung 25"/>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9348" b="80964"/>
          <a:stretch/>
        </p:blipFill>
        <p:spPr bwMode="auto">
          <a:xfrm>
            <a:off x="5229200" y="903391"/>
            <a:ext cx="1728192" cy="169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7658" y="200472"/>
            <a:ext cx="1503250" cy="828000"/>
          </a:xfrm>
          <a:prstGeom prst="rect">
            <a:avLst/>
          </a:prstGeom>
          <a:noFill/>
          <a:extLst>
            <a:ext uri="{909E8E84-426E-40DD-AFC4-6F175D3DCCD1}">
              <a14:hiddenFill xmlns:a14="http://schemas.microsoft.com/office/drawing/2010/main">
                <a:solidFill>
                  <a:srgbClr val="FFFFFF"/>
                </a:solidFill>
              </a14:hiddenFill>
            </a:ext>
          </a:extLst>
        </p:spPr>
      </p:pic>
      <p:sp>
        <p:nvSpPr>
          <p:cNvPr id="25" name="Rechteck 24"/>
          <p:cNvSpPr/>
          <p:nvPr/>
        </p:nvSpPr>
        <p:spPr>
          <a:xfrm>
            <a:off x="2106603" y="4508163"/>
            <a:ext cx="2657395" cy="923330"/>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Layout B</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uppieren 17"/>
          <p:cNvGrpSpPr/>
          <p:nvPr/>
        </p:nvGrpSpPr>
        <p:grpSpPr>
          <a:xfrm>
            <a:off x="-136388" y="-3247"/>
            <a:ext cx="6994388" cy="10047014"/>
            <a:chOff x="-136388" y="-3247"/>
            <a:chExt cx="6994388" cy="10047014"/>
          </a:xfrm>
        </p:grpSpPr>
        <p:pic>
          <p:nvPicPr>
            <p:cNvPr id="19" name="Picture 2" descr="E:\IZI\Story Telling Club\Grafiken_Bilder\Rahmen_Buch\Aktuelle Rahmen_freigestellt\Stärke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43" t="1459" r="1536"/>
            <a:stretch/>
          </p:blipFill>
          <p:spPr bwMode="auto">
            <a:xfrm flipH="1">
              <a:off x="-1" y="982728"/>
              <a:ext cx="6858001" cy="90610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E:\IZI\Story Telling Club\Grafiken_Bilder\Rahmen_Buch\Aktuelle Rahmen_freigestellt\Stärke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989" t="36315" b="49271"/>
            <a:stretch/>
          </p:blipFill>
          <p:spPr bwMode="auto">
            <a:xfrm flipH="1">
              <a:off x="-136388" y="-3247"/>
              <a:ext cx="845257" cy="98597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hteck 10"/>
          <p:cNvSpPr/>
          <p:nvPr/>
        </p:nvSpPr>
        <p:spPr>
          <a:xfrm>
            <a:off x="0" y="0"/>
            <a:ext cx="6858000" cy="992560"/>
          </a:xfrm>
          <a:prstGeom prst="rect">
            <a:avLst/>
          </a:prstGeom>
          <a:solidFill>
            <a:srgbClr val="85EF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6" name="Rechteck 5"/>
          <p:cNvSpPr/>
          <p:nvPr/>
        </p:nvSpPr>
        <p:spPr>
          <a:xfrm>
            <a:off x="1064598" y="2977719"/>
            <a:ext cx="5109791" cy="4825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0" name="Gerade Verbindung 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itel 1"/>
          <p:cNvSpPr txBox="1">
            <a:spLocks/>
          </p:cNvSpPr>
          <p:nvPr/>
        </p:nvSpPr>
        <p:spPr>
          <a:xfrm>
            <a:off x="476672" y="9201471"/>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40</a:t>
            </a:r>
            <a:endParaRPr lang="de-DE" sz="1400" b="1" dirty="0">
              <a:latin typeface="Tempus Sans ITC" panose="04020404030D07020202" pitchFamily="82" charset="0"/>
              <a:cs typeface="LilyUPC" panose="020B0604020202020204" pitchFamily="34" charset="-34"/>
            </a:endParaRPr>
          </a:p>
        </p:txBody>
      </p:sp>
      <p:sp>
        <p:nvSpPr>
          <p:cNvPr id="21" name="Titel 1"/>
          <p:cNvSpPr txBox="1">
            <a:spLocks/>
          </p:cNvSpPr>
          <p:nvPr/>
        </p:nvSpPr>
        <p:spPr>
          <a:xfrm>
            <a:off x="404664" y="983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3" name="Rechteck 12"/>
          <p:cNvSpPr/>
          <p:nvPr/>
        </p:nvSpPr>
        <p:spPr>
          <a:xfrm>
            <a:off x="237457" y="5817096"/>
            <a:ext cx="6383094" cy="769441"/>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4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hier Layout F, G, H möglich</a:t>
            </a:r>
            <a:endParaRPr lang="de-DE"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4" name="Rechteck 13"/>
          <p:cNvSpPr/>
          <p:nvPr/>
        </p:nvSpPr>
        <p:spPr>
          <a:xfrm>
            <a:off x="2080154" y="4508163"/>
            <a:ext cx="2710294" cy="923330"/>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Layout G</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18252750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E:\IZI\Story Telling Club\Grafiken_Bilder\Rahmen_Buch\Aktuelle Rahmen_freigestellt\Stärke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43" t="1459"/>
          <a:stretch/>
        </p:blipFill>
        <p:spPr bwMode="auto">
          <a:xfrm>
            <a:off x="-27383" y="932521"/>
            <a:ext cx="6912768" cy="9061039"/>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p:cNvSpPr/>
          <p:nvPr/>
        </p:nvSpPr>
        <p:spPr>
          <a:xfrm>
            <a:off x="0" y="0"/>
            <a:ext cx="6858000" cy="992560"/>
          </a:xfrm>
          <a:prstGeom prst="rect">
            <a:avLst/>
          </a:prstGeom>
          <a:solidFill>
            <a:srgbClr val="85EF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7" name="Rechteck 6"/>
          <p:cNvSpPr/>
          <p:nvPr/>
        </p:nvSpPr>
        <p:spPr>
          <a:xfrm>
            <a:off x="692696" y="2176629"/>
            <a:ext cx="5256584" cy="57286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1" name="Gerade Verbindung 10"/>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a:latin typeface="Tempus Sans ITC" panose="04020404030D07020202" pitchFamily="82" charset="0"/>
                <a:cs typeface="LilyUPC" panose="020B0604020202020204" pitchFamily="34" charset="-34"/>
              </a:rPr>
              <a:t>4</a:t>
            </a:r>
            <a:r>
              <a:rPr lang="de-DE" sz="1400" b="1" dirty="0" smtClean="0">
                <a:latin typeface="Tempus Sans ITC" panose="04020404030D07020202" pitchFamily="82" charset="0"/>
                <a:cs typeface="LilyUPC" panose="020B0604020202020204" pitchFamily="34" charset="-34"/>
              </a:rPr>
              <a:t>1</a:t>
            </a:r>
            <a:endParaRPr lang="de-DE" sz="1400" b="1" dirty="0">
              <a:latin typeface="Tempus Sans ITC" panose="04020404030D07020202" pitchFamily="82" charset="0"/>
              <a:cs typeface="LilyUPC" panose="020B0604020202020204" pitchFamily="34" charset="-34"/>
            </a:endParaRPr>
          </a:p>
        </p:txBody>
      </p:sp>
      <p:pic>
        <p:nvPicPr>
          <p:cNvPr id="13"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9" name="Titel 1"/>
          <p:cNvSpPr txBox="1">
            <a:spLocks/>
          </p:cNvSpPr>
          <p:nvPr/>
        </p:nvSpPr>
        <p:spPr>
          <a:xfrm>
            <a:off x="333251"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stark wurde!</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0"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745703">
            <a:off x="4265839" y="8139715"/>
            <a:ext cx="1217612" cy="121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3634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p:cNvSpPr/>
          <p:nvPr/>
        </p:nvSpPr>
        <p:spPr>
          <a:xfrm>
            <a:off x="0" y="0"/>
            <a:ext cx="6858000" cy="992560"/>
          </a:xfrm>
          <a:prstGeom prst="rect">
            <a:avLst/>
          </a:prstGeom>
          <a:solidFill>
            <a:srgbClr val="E5FE94"/>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2" name="Gruppieren 1"/>
          <p:cNvGrpSpPr/>
          <p:nvPr/>
        </p:nvGrpSpPr>
        <p:grpSpPr>
          <a:xfrm>
            <a:off x="-2" y="992560"/>
            <a:ext cx="6803511" cy="8815426"/>
            <a:chOff x="-2" y="992560"/>
            <a:chExt cx="6803511" cy="8815426"/>
          </a:xfrm>
        </p:grpSpPr>
        <p:pic>
          <p:nvPicPr>
            <p:cNvPr id="11266" name="Picture 2" descr="E:\IZI\Story Telling Club\Grafiken_Bilder\Rahmen_Buch\Aktuelle Rahmen_freigestellt\SoWar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790" t="29858" r="5326" b="3626"/>
            <a:stretch/>
          </p:blipFill>
          <p:spPr bwMode="auto">
            <a:xfrm flipH="1">
              <a:off x="-2" y="3440832"/>
              <a:ext cx="5902038" cy="63671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E:\IZI\Story Telling Club\Grafiken_Bilder\Rahmen_Buch\Aktuelle Rahmen_freigestellt\SoWar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09" t="2889" r="37348" b="56124"/>
            <a:stretch/>
          </p:blipFill>
          <p:spPr bwMode="auto">
            <a:xfrm flipH="1">
              <a:off x="4437112" y="992560"/>
              <a:ext cx="2366397" cy="24835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uppieren 15"/>
          <p:cNvGrpSpPr/>
          <p:nvPr/>
        </p:nvGrpSpPr>
        <p:grpSpPr>
          <a:xfrm>
            <a:off x="864211" y="1560842"/>
            <a:ext cx="5738692" cy="7566414"/>
            <a:chOff x="864211" y="1560842"/>
            <a:chExt cx="5738692" cy="7566414"/>
          </a:xfrm>
        </p:grpSpPr>
        <p:sp>
          <p:nvSpPr>
            <p:cNvPr id="17" name="Rechteck 16"/>
            <p:cNvSpPr/>
            <p:nvPr/>
          </p:nvSpPr>
          <p:spPr>
            <a:xfrm>
              <a:off x="915822" y="6900657"/>
              <a:ext cx="2729202" cy="22265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8" name="Rechteck 17"/>
            <p:cNvSpPr/>
            <p:nvPr/>
          </p:nvSpPr>
          <p:spPr>
            <a:xfrm rot="370912">
              <a:off x="3873701" y="5798097"/>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9" name="Rechteck 18"/>
            <p:cNvSpPr/>
            <p:nvPr/>
          </p:nvSpPr>
          <p:spPr>
            <a:xfrm rot="21278192">
              <a:off x="864211" y="4228751"/>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rot="21183530">
              <a:off x="3844475" y="2729058"/>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201299">
              <a:off x="961753" y="156084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cxnSp>
        <p:nvCxnSpPr>
          <p:cNvPr id="30" name="Gerade Verbindung 2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itel 1"/>
          <p:cNvSpPr txBox="1">
            <a:spLocks/>
          </p:cNvSpPr>
          <p:nvPr/>
        </p:nvSpPr>
        <p:spPr>
          <a:xfrm>
            <a:off x="404664"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So war</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MV Boli" panose="02000500030200090000" pitchFamily="2" charset="0"/>
              </a:rPr>
              <a:t>…</a:t>
            </a:r>
            <a:endParaRPr lang="de-DE" sz="2800" b="1" dirty="0">
              <a:solidFill>
                <a:schemeClr val="tx2"/>
              </a:solidFill>
              <a:latin typeface="Tempus Sans ITC" panose="04020404030D07020202" pitchFamily="82" charset="0"/>
              <a:cs typeface="MV Boli" panose="02000500030200090000" pitchFamily="2" charset="0"/>
            </a:endParaRPr>
          </a:p>
        </p:txBody>
      </p:sp>
      <p:sp>
        <p:nvSpPr>
          <p:cNvPr id="32" name="Titel 1"/>
          <p:cNvSpPr txBox="1">
            <a:spLocks/>
          </p:cNvSpPr>
          <p:nvPr/>
        </p:nvSpPr>
        <p:spPr>
          <a:xfrm>
            <a:off x="365238" y="9137104"/>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42</a:t>
            </a:r>
            <a:endParaRPr lang="de-DE" sz="1400" b="1" dirty="0">
              <a:latin typeface="Tempus Sans ITC" panose="04020404030D07020202" pitchFamily="82" charset="0"/>
              <a:cs typeface="LilyUPC" panose="020B0604020202020204" pitchFamily="34" charset="-34"/>
            </a:endParaRPr>
          </a:p>
        </p:txBody>
      </p:sp>
      <p:pic>
        <p:nvPicPr>
          <p:cNvPr id="24"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4295" y="128464"/>
            <a:ext cx="1554985" cy="856496"/>
          </a:xfrm>
          <a:prstGeom prst="rect">
            <a:avLst/>
          </a:prstGeom>
          <a:noFill/>
          <a:extLst>
            <a:ext uri="{909E8E84-426E-40DD-AFC4-6F175D3DCCD1}">
              <a14:hiddenFill xmlns:a14="http://schemas.microsoft.com/office/drawing/2010/main">
                <a:solidFill>
                  <a:srgbClr val="FFFFFF"/>
                </a:solidFill>
              </a14:hiddenFill>
            </a:ext>
          </a:extLst>
        </p:spPr>
      </p:pic>
      <p:sp>
        <p:nvSpPr>
          <p:cNvPr id="25" name="Rechteck 24"/>
          <p:cNvSpPr/>
          <p:nvPr/>
        </p:nvSpPr>
        <p:spPr>
          <a:xfrm>
            <a:off x="2081757" y="4508163"/>
            <a:ext cx="2707088" cy="923330"/>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Layout H</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1786514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23"/>
          <p:cNvSpPr/>
          <p:nvPr/>
        </p:nvSpPr>
        <p:spPr>
          <a:xfrm>
            <a:off x="0" y="0"/>
            <a:ext cx="6858000" cy="992560"/>
          </a:xfrm>
          <a:prstGeom prst="rect">
            <a:avLst/>
          </a:prstGeom>
          <a:solidFill>
            <a:srgbClr val="E5FE94"/>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31" name="Gruppieren 30"/>
          <p:cNvGrpSpPr/>
          <p:nvPr/>
        </p:nvGrpSpPr>
        <p:grpSpPr>
          <a:xfrm flipH="1">
            <a:off x="-2" y="992560"/>
            <a:ext cx="6885386" cy="8815426"/>
            <a:chOff x="-81877" y="992560"/>
            <a:chExt cx="6885386" cy="8815426"/>
          </a:xfrm>
        </p:grpSpPr>
        <p:pic>
          <p:nvPicPr>
            <p:cNvPr id="33" name="Picture 2" descr="E:\IZI\Story Telling Club\Grafiken_Bilder\Rahmen_Buch\Aktuelle Rahmen_freigestellt\SoWar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790" t="29858" r="5326" b="3626"/>
            <a:stretch/>
          </p:blipFill>
          <p:spPr bwMode="auto">
            <a:xfrm flipH="1">
              <a:off x="-81877" y="3440832"/>
              <a:ext cx="5902038" cy="636715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E:\IZI\Story Telling Club\Grafiken_Bilder\Rahmen_Buch\Aktuelle Rahmen_freigestellt\SoWar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09" t="2889" r="37348" b="56124"/>
            <a:stretch/>
          </p:blipFill>
          <p:spPr bwMode="auto">
            <a:xfrm flipH="1">
              <a:off x="4437112" y="992560"/>
              <a:ext cx="2366397" cy="24835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uppieren 15"/>
          <p:cNvGrpSpPr/>
          <p:nvPr/>
        </p:nvGrpSpPr>
        <p:grpSpPr>
          <a:xfrm>
            <a:off x="206394" y="1688493"/>
            <a:ext cx="5907536" cy="7409883"/>
            <a:chOff x="206394" y="1688493"/>
            <a:chExt cx="5907536" cy="7409883"/>
          </a:xfrm>
        </p:grpSpPr>
        <p:sp>
          <p:nvSpPr>
            <p:cNvPr id="17" name="Rechteck 16"/>
            <p:cNvSpPr/>
            <p:nvPr/>
          </p:nvSpPr>
          <p:spPr>
            <a:xfrm rot="206659">
              <a:off x="469368" y="423990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8" name="Rechteck 17"/>
            <p:cNvSpPr/>
            <p:nvPr/>
          </p:nvSpPr>
          <p:spPr>
            <a:xfrm rot="21437255">
              <a:off x="437836" y="168849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9" name="Rechteck 18"/>
            <p:cNvSpPr/>
            <p:nvPr/>
          </p:nvSpPr>
          <p:spPr>
            <a:xfrm rot="21437255">
              <a:off x="3417179" y="6527726"/>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rot="21308636">
              <a:off x="206394" y="686333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21421170">
              <a:off x="3401701" y="2141279"/>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cxnSp>
        <p:nvCxnSpPr>
          <p:cNvPr id="23" name="Gerade Verbindung 2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el 1"/>
          <p:cNvSpPr txBox="1">
            <a:spLocks/>
          </p:cNvSpPr>
          <p:nvPr/>
        </p:nvSpPr>
        <p:spPr>
          <a:xfrm>
            <a:off x="6093296" y="9129464"/>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4</a:t>
            </a:r>
            <a:r>
              <a:rPr lang="de-DE" sz="1400" b="1" dirty="0">
                <a:latin typeface="Tempus Sans ITC" panose="04020404030D07020202" pitchFamily="82" charset="0"/>
                <a:cs typeface="LilyUPC" panose="020B0604020202020204" pitchFamily="34" charset="-34"/>
              </a:rPr>
              <a:t>3</a:t>
            </a:r>
          </a:p>
        </p:txBody>
      </p:sp>
      <p:pic>
        <p:nvPicPr>
          <p:cNvPr id="14" name="Picture 2" descr="M:\IZI\EXTERN\Sonstige Forschungsprojekte\2014-2018 Starke Geschichten für starke Kinder\Story Telling Club\_RZ Log Storytelling Club.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28" name="Titel 1"/>
          <p:cNvSpPr txBox="1">
            <a:spLocks/>
          </p:cNvSpPr>
          <p:nvPr/>
        </p:nvSpPr>
        <p:spPr>
          <a:xfrm>
            <a:off x="404664"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MV Boli" panose="02000500030200090000" pitchFamily="2" charset="0"/>
              </a:rPr>
              <a:t>der Storytelling Club</a:t>
            </a:r>
            <a:endParaRPr lang="de-DE" sz="2800" b="1" dirty="0">
              <a:solidFill>
                <a:schemeClr val="tx2"/>
              </a:solidFill>
              <a:latin typeface="Tempus Sans ITC" panose="04020404030D07020202" pitchFamily="82" charset="0"/>
              <a:cs typeface="MV Boli" panose="02000500030200090000" pitchFamily="2" charset="0"/>
            </a:endParaRPr>
          </a:p>
        </p:txBody>
      </p:sp>
      <p:pic>
        <p:nvPicPr>
          <p:cNvPr id="35"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47923">
            <a:off x="3691738" y="4855697"/>
            <a:ext cx="1345116" cy="134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4221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7951" t="15459" r="36105" b="74722"/>
          <a:stretch/>
        </p:blipFill>
        <p:spPr bwMode="auto">
          <a:xfrm rot="17838565" flipH="1">
            <a:off x="5370671" y="3535984"/>
            <a:ext cx="944288" cy="400383"/>
          </a:xfrm>
          <a:prstGeom prst="rect">
            <a:avLst/>
          </a:prstGeom>
          <a:noFill/>
          <a:extLst>
            <a:ext uri="{909E8E84-426E-40DD-AFC4-6F175D3DCCD1}">
              <a14:hiddenFill xmlns:a14="http://schemas.microsoft.com/office/drawing/2010/main">
                <a:solidFill>
                  <a:srgbClr val="FFFFFF"/>
                </a:solidFill>
              </a14:hiddenFill>
            </a:ext>
          </a:extLst>
        </p:spPr>
      </p:pic>
      <p:sp>
        <p:nvSpPr>
          <p:cNvPr id="3" name="Inhaltsplatzhalter 2"/>
          <p:cNvSpPr>
            <a:spLocks noGrp="1"/>
          </p:cNvSpPr>
          <p:nvPr>
            <p:ph idx="1"/>
          </p:nvPr>
        </p:nvSpPr>
        <p:spPr>
          <a:xfrm>
            <a:off x="1465613" y="2548506"/>
            <a:ext cx="4054839" cy="6605620"/>
          </a:xfrm>
        </p:spPr>
        <p:txBody>
          <a:bodyPr>
            <a:noAutofit/>
          </a:bodyPr>
          <a:lstStyle/>
          <a:p>
            <a:pPr marL="0" indent="0">
              <a:spcAft>
                <a:spcPts val="300"/>
              </a:spcAft>
              <a:buNone/>
            </a:pPr>
            <a:r>
              <a:rPr lang="de-DE" sz="1400" b="1" dirty="0" smtClean="0"/>
              <a:t>1. Sieh</a:t>
            </a:r>
            <a:r>
              <a:rPr lang="de-DE" sz="1400" b="1" dirty="0"/>
              <a:t>, was passiert,</a:t>
            </a:r>
            <a:r>
              <a:rPr lang="de-DE" sz="1400" dirty="0"/>
              <a:t> </a:t>
            </a:r>
            <a:r>
              <a:rPr lang="de-DE" sz="1400" dirty="0" smtClean="0"/>
              <a:t/>
            </a:r>
            <a:br>
              <a:rPr lang="de-DE" sz="1400" dirty="0" smtClean="0"/>
            </a:br>
            <a:r>
              <a:rPr lang="de-DE" sz="1400" dirty="0" smtClean="0"/>
              <a:t>und </a:t>
            </a:r>
            <a:r>
              <a:rPr lang="de-DE" sz="1400" dirty="0"/>
              <a:t>wie </a:t>
            </a:r>
            <a:r>
              <a:rPr lang="de-DE" sz="1400" dirty="0" smtClean="0"/>
              <a:t>Du </a:t>
            </a:r>
            <a:r>
              <a:rPr lang="de-DE" sz="1400" dirty="0"/>
              <a:t>und andere </a:t>
            </a:r>
            <a:br>
              <a:rPr lang="de-DE" sz="1400" dirty="0"/>
            </a:br>
            <a:r>
              <a:rPr lang="de-DE" sz="1400" dirty="0" smtClean="0"/>
              <a:t>sich </a:t>
            </a:r>
            <a:r>
              <a:rPr lang="de-DE" sz="1400" dirty="0"/>
              <a:t>fühlen</a:t>
            </a:r>
            <a:r>
              <a:rPr lang="de-DE" sz="1400" dirty="0" smtClean="0"/>
              <a:t>!</a:t>
            </a:r>
          </a:p>
          <a:p>
            <a:pPr marL="0" lvl="0" indent="0" algn="r">
              <a:spcBef>
                <a:spcPts val="0"/>
              </a:spcBef>
              <a:spcAft>
                <a:spcPts val="300"/>
              </a:spcAft>
              <a:buNone/>
            </a:pPr>
            <a:r>
              <a:rPr lang="de-DE" sz="1400" b="1" dirty="0" smtClean="0">
                <a:latin typeface="+mj-lt"/>
                <a:cs typeface="Aparajita" panose="020B0604020202020204" pitchFamily="34" charset="0"/>
              </a:rPr>
              <a:t>2. Wisse</a:t>
            </a:r>
            <a:r>
              <a:rPr lang="de-DE" sz="1400" b="1" dirty="0">
                <a:latin typeface="+mj-lt"/>
                <a:cs typeface="Aparajita" panose="020B0604020202020204" pitchFamily="34" charset="0"/>
              </a:rPr>
              <a:t>, was Du kannst,</a:t>
            </a:r>
            <a:r>
              <a:rPr lang="de-DE" sz="1400" dirty="0">
                <a:latin typeface="+mj-lt"/>
                <a:cs typeface="Aparajita" panose="020B0604020202020204" pitchFamily="34" charset="0"/>
              </a:rPr>
              <a:t> </a:t>
            </a:r>
            <a:endParaRPr lang="de-DE" sz="1400" dirty="0" smtClean="0">
              <a:latin typeface="+mj-lt"/>
              <a:cs typeface="Aparajita" panose="020B0604020202020204" pitchFamily="34" charset="0"/>
            </a:endParaRPr>
          </a:p>
          <a:p>
            <a:pPr marL="0" lvl="0" indent="0" algn="r">
              <a:spcBef>
                <a:spcPts val="0"/>
              </a:spcBef>
              <a:spcAft>
                <a:spcPts val="300"/>
              </a:spcAft>
              <a:buNone/>
            </a:pPr>
            <a:r>
              <a:rPr lang="de-DE" sz="1400" dirty="0" smtClean="0">
                <a:latin typeface="+mj-lt"/>
                <a:cs typeface="Aparajita" panose="020B0604020202020204" pitchFamily="34" charset="0"/>
              </a:rPr>
              <a:t>sei </a:t>
            </a:r>
            <a:r>
              <a:rPr lang="de-DE" sz="1400" dirty="0">
                <a:latin typeface="+mj-lt"/>
                <a:cs typeface="Aparajita" panose="020B0604020202020204" pitchFamily="34" charset="0"/>
              </a:rPr>
              <a:t>stolz darauf und sieh auch </a:t>
            </a:r>
            <a:endParaRPr lang="de-DE" sz="1400" dirty="0" smtClean="0">
              <a:latin typeface="+mj-lt"/>
              <a:cs typeface="Aparajita" panose="020B0604020202020204" pitchFamily="34" charset="0"/>
            </a:endParaRPr>
          </a:p>
          <a:p>
            <a:pPr marL="0" lvl="0" indent="0" algn="r">
              <a:spcBef>
                <a:spcPts val="0"/>
              </a:spcBef>
              <a:spcAft>
                <a:spcPts val="300"/>
              </a:spcAft>
              <a:buNone/>
            </a:pPr>
            <a:r>
              <a:rPr lang="de-DE" sz="1400" dirty="0" smtClean="0">
                <a:latin typeface="+mj-lt"/>
                <a:cs typeface="Aparajita" panose="020B0604020202020204" pitchFamily="34" charset="0"/>
              </a:rPr>
              <a:t>die </a:t>
            </a:r>
            <a:r>
              <a:rPr lang="de-DE" sz="1400" dirty="0">
                <a:latin typeface="+mj-lt"/>
                <a:cs typeface="Aparajita" panose="020B0604020202020204" pitchFamily="34" charset="0"/>
              </a:rPr>
              <a:t>Stärken bei anderen</a:t>
            </a:r>
            <a:r>
              <a:rPr lang="de-DE" sz="1400" dirty="0" smtClean="0">
                <a:latin typeface="+mj-lt"/>
                <a:cs typeface="Aparajita" panose="020B0604020202020204" pitchFamily="34" charset="0"/>
              </a:rPr>
              <a:t>!</a:t>
            </a:r>
          </a:p>
          <a:p>
            <a:pPr marL="0" lvl="0" indent="0">
              <a:spcBef>
                <a:spcPts val="0"/>
              </a:spcBef>
              <a:spcAft>
                <a:spcPts val="300"/>
              </a:spcAft>
              <a:buNone/>
            </a:pPr>
            <a:endParaRPr lang="de-DE" sz="1400" dirty="0" smtClean="0">
              <a:latin typeface="+mj-lt"/>
              <a:cs typeface="Aparajita" panose="020B0604020202020204" pitchFamily="34" charset="0"/>
            </a:endParaRPr>
          </a:p>
          <a:p>
            <a:pPr marL="0" lvl="0" indent="0">
              <a:spcBef>
                <a:spcPts val="0"/>
              </a:spcBef>
              <a:spcAft>
                <a:spcPts val="300"/>
              </a:spcAft>
              <a:buNone/>
            </a:pPr>
            <a:r>
              <a:rPr lang="de-DE" sz="1400" b="1" dirty="0" smtClean="0">
                <a:latin typeface="+mj-lt"/>
                <a:cs typeface="Aparajita" panose="020B0604020202020204" pitchFamily="34" charset="0"/>
              </a:rPr>
              <a:t>3. Erlaube </a:t>
            </a:r>
            <a:r>
              <a:rPr lang="de-DE" sz="1400" b="1" dirty="0">
                <a:latin typeface="+mj-lt"/>
                <a:cs typeface="Aparajita" panose="020B0604020202020204" pitchFamily="34" charset="0"/>
              </a:rPr>
              <a:t>Dir zu </a:t>
            </a:r>
            <a:r>
              <a:rPr lang="de-DE" sz="1400" b="1" dirty="0" smtClean="0">
                <a:latin typeface="+mj-lt"/>
                <a:cs typeface="Aparajita" panose="020B0604020202020204" pitchFamily="34" charset="0"/>
              </a:rPr>
              <a:t>lernen </a:t>
            </a:r>
            <a:br>
              <a:rPr lang="de-DE" sz="1400" b="1" dirty="0" smtClean="0">
                <a:latin typeface="+mj-lt"/>
                <a:cs typeface="Aparajita" panose="020B0604020202020204" pitchFamily="34" charset="0"/>
              </a:rPr>
            </a:br>
            <a:r>
              <a:rPr lang="de-DE" sz="1400" b="1" dirty="0" smtClean="0">
                <a:latin typeface="+mj-lt"/>
                <a:cs typeface="Aparajita" panose="020B0604020202020204" pitchFamily="34" charset="0"/>
              </a:rPr>
              <a:t>und Fehler zu machen!</a:t>
            </a:r>
            <a:r>
              <a:rPr lang="de-DE" sz="1400" dirty="0">
                <a:latin typeface="+mj-lt"/>
                <a:cs typeface="Aparajita" panose="020B0604020202020204" pitchFamily="34" charset="0"/>
              </a:rPr>
              <a:t/>
            </a:r>
            <a:br>
              <a:rPr lang="de-DE" sz="1400" dirty="0">
                <a:latin typeface="+mj-lt"/>
                <a:cs typeface="Aparajita" panose="020B0604020202020204" pitchFamily="34" charset="0"/>
              </a:rPr>
            </a:br>
            <a:r>
              <a:rPr lang="de-DE" sz="1400" dirty="0">
                <a:latin typeface="+mj-lt"/>
                <a:cs typeface="Aparajita" panose="020B0604020202020204" pitchFamily="34" charset="0"/>
              </a:rPr>
              <a:t>Du musst nicht </a:t>
            </a:r>
            <a:r>
              <a:rPr lang="de-DE" sz="1400" dirty="0" smtClean="0">
                <a:cs typeface="Aparajita" panose="020B0604020202020204" pitchFamily="34" charset="0"/>
              </a:rPr>
              <a:t>schon </a:t>
            </a:r>
            <a:r>
              <a:rPr lang="de-DE" sz="1400" dirty="0" smtClean="0">
                <a:latin typeface="+mj-lt"/>
                <a:cs typeface="Aparajita" panose="020B0604020202020204" pitchFamily="34" charset="0"/>
              </a:rPr>
              <a:t>alles können.</a:t>
            </a:r>
          </a:p>
          <a:p>
            <a:pPr marL="0" lvl="0" indent="0">
              <a:spcBef>
                <a:spcPts val="0"/>
              </a:spcBef>
              <a:spcAft>
                <a:spcPts val="300"/>
              </a:spcAft>
              <a:buNone/>
            </a:pPr>
            <a:endParaRPr lang="de-DE" sz="1400" dirty="0" smtClean="0">
              <a:latin typeface="+mj-lt"/>
              <a:cs typeface="Aparajita" panose="020B0604020202020204" pitchFamily="34" charset="0"/>
            </a:endParaRPr>
          </a:p>
          <a:p>
            <a:pPr marL="0" lvl="0" indent="0">
              <a:spcBef>
                <a:spcPts val="0"/>
              </a:spcBef>
              <a:spcAft>
                <a:spcPts val="300"/>
              </a:spcAft>
              <a:buNone/>
            </a:pPr>
            <a:endParaRPr lang="de-DE" sz="1400" dirty="0">
              <a:latin typeface="+mj-lt"/>
              <a:cs typeface="Aparajita" panose="020B0604020202020204" pitchFamily="34" charset="0"/>
            </a:endParaRPr>
          </a:p>
          <a:p>
            <a:pPr marL="0" lvl="0" indent="0" algn="r">
              <a:spcBef>
                <a:spcPts val="0"/>
              </a:spcBef>
              <a:spcAft>
                <a:spcPts val="300"/>
              </a:spcAft>
              <a:buNone/>
            </a:pPr>
            <a:r>
              <a:rPr lang="de-DE" sz="1400" b="1" dirty="0" smtClean="0">
                <a:latin typeface="+mj-lt"/>
                <a:cs typeface="Aparajita" panose="020B0604020202020204" pitchFamily="34" charset="0"/>
              </a:rPr>
              <a:t>4. Jedes </a:t>
            </a:r>
            <a:r>
              <a:rPr lang="de-DE" sz="1400" b="1" dirty="0">
                <a:latin typeface="+mj-lt"/>
                <a:cs typeface="Aparajita" panose="020B0604020202020204" pitchFamily="34" charset="0"/>
              </a:rPr>
              <a:t>Problem hat mehrere Lösungen.</a:t>
            </a:r>
            <a:r>
              <a:rPr lang="de-DE" sz="1400" dirty="0">
                <a:latin typeface="+mj-lt"/>
                <a:cs typeface="Aparajita" panose="020B0604020202020204" pitchFamily="34" charset="0"/>
              </a:rPr>
              <a:t/>
            </a:r>
            <a:br>
              <a:rPr lang="de-DE" sz="1400" dirty="0">
                <a:latin typeface="+mj-lt"/>
                <a:cs typeface="Aparajita" panose="020B0604020202020204" pitchFamily="34" charset="0"/>
              </a:rPr>
            </a:br>
            <a:r>
              <a:rPr lang="de-DE" sz="1400" dirty="0"/>
              <a:t>Denke kreativ und </a:t>
            </a:r>
            <a:br>
              <a:rPr lang="de-DE" sz="1400" dirty="0"/>
            </a:br>
            <a:r>
              <a:rPr lang="de-DE" sz="1400" dirty="0" smtClean="0"/>
              <a:t>in </a:t>
            </a:r>
            <a:r>
              <a:rPr lang="de-DE" sz="1400" dirty="0"/>
              <a:t>verschiedenste Richtungen</a:t>
            </a:r>
            <a:r>
              <a:rPr lang="de-DE" sz="1400" dirty="0" smtClean="0"/>
              <a:t>!</a:t>
            </a:r>
          </a:p>
          <a:p>
            <a:pPr marL="0" lvl="0" indent="0">
              <a:spcBef>
                <a:spcPts val="0"/>
              </a:spcBef>
              <a:spcAft>
                <a:spcPts val="300"/>
              </a:spcAft>
              <a:buNone/>
            </a:pPr>
            <a:endParaRPr lang="de-DE" sz="1400" dirty="0" smtClean="0"/>
          </a:p>
          <a:p>
            <a:pPr marL="0" lvl="0" indent="0">
              <a:spcBef>
                <a:spcPts val="0"/>
              </a:spcBef>
              <a:spcAft>
                <a:spcPts val="300"/>
              </a:spcAft>
              <a:buNone/>
            </a:pPr>
            <a:r>
              <a:rPr lang="de-DE" sz="1400" b="1" dirty="0" smtClean="0">
                <a:latin typeface="+mj-lt"/>
                <a:cs typeface="Aparajita" panose="020B0604020202020204" pitchFamily="34" charset="0"/>
              </a:rPr>
              <a:t>5.</a:t>
            </a:r>
            <a:r>
              <a:rPr lang="de-DE" sz="1400" dirty="0" smtClean="0">
                <a:latin typeface="+mj-lt"/>
                <a:cs typeface="Aparajita" panose="020B0604020202020204" pitchFamily="34" charset="0"/>
              </a:rPr>
              <a:t> </a:t>
            </a:r>
            <a:r>
              <a:rPr lang="de-DE" sz="1400" b="1" dirty="0" smtClean="0">
                <a:latin typeface="+mj-lt"/>
                <a:cs typeface="Aparajita" panose="020B0604020202020204" pitchFamily="34" charset="0"/>
              </a:rPr>
              <a:t>Trau </a:t>
            </a:r>
            <a:r>
              <a:rPr lang="de-DE" sz="1400" b="1" dirty="0">
                <a:latin typeface="+mj-lt"/>
                <a:cs typeface="Aparajita" panose="020B0604020202020204" pitchFamily="34" charset="0"/>
              </a:rPr>
              <a:t>Dich zu handeln!</a:t>
            </a:r>
            <a:r>
              <a:rPr lang="de-DE" sz="1400" dirty="0">
                <a:latin typeface="+mj-lt"/>
                <a:cs typeface="Aparajita" panose="020B0604020202020204" pitchFamily="34" charset="0"/>
              </a:rPr>
              <a:t/>
            </a:r>
            <a:br>
              <a:rPr lang="de-DE" sz="1400" dirty="0">
                <a:latin typeface="+mj-lt"/>
                <a:cs typeface="Aparajita" panose="020B0604020202020204" pitchFamily="34" charset="0"/>
              </a:rPr>
            </a:br>
            <a:r>
              <a:rPr lang="de-DE" sz="1400" dirty="0" smtClean="0">
                <a:latin typeface="+mj-lt"/>
                <a:cs typeface="Aparajita" panose="020B0604020202020204" pitchFamily="34" charset="0"/>
              </a:rPr>
              <a:t>Sei aktiv, </a:t>
            </a:r>
            <a:br>
              <a:rPr lang="de-DE" sz="1400" dirty="0" smtClean="0">
                <a:latin typeface="+mj-lt"/>
                <a:cs typeface="Aparajita" panose="020B0604020202020204" pitchFamily="34" charset="0"/>
              </a:rPr>
            </a:br>
            <a:r>
              <a:rPr lang="de-DE" sz="1400" dirty="0" smtClean="0">
                <a:latin typeface="+mj-lt"/>
                <a:cs typeface="Aparajita" panose="020B0604020202020204" pitchFamily="34" charset="0"/>
              </a:rPr>
              <a:t>es </a:t>
            </a:r>
            <a:r>
              <a:rPr lang="de-DE" sz="1400" dirty="0">
                <a:latin typeface="+mj-lt"/>
                <a:cs typeface="Aparajita" panose="020B0604020202020204" pitchFamily="34" charset="0"/>
              </a:rPr>
              <a:t>bringt Dich weiter</a:t>
            </a:r>
            <a:r>
              <a:rPr lang="de-DE" sz="1400" dirty="0" smtClean="0">
                <a:latin typeface="+mj-lt"/>
                <a:cs typeface="Aparajita" panose="020B0604020202020204" pitchFamily="34" charset="0"/>
              </a:rPr>
              <a:t>.</a:t>
            </a:r>
          </a:p>
          <a:p>
            <a:pPr marL="0" lvl="0" indent="0">
              <a:spcBef>
                <a:spcPts val="0"/>
              </a:spcBef>
              <a:spcAft>
                <a:spcPts val="300"/>
              </a:spcAft>
              <a:buNone/>
            </a:pPr>
            <a:endParaRPr lang="de-DE" sz="1400" dirty="0" smtClean="0">
              <a:latin typeface="+mj-lt"/>
              <a:cs typeface="Aparajita" panose="020B0604020202020204" pitchFamily="34" charset="0"/>
            </a:endParaRPr>
          </a:p>
          <a:p>
            <a:pPr marL="0" lvl="0" indent="0" algn="r">
              <a:spcBef>
                <a:spcPts val="0"/>
              </a:spcBef>
              <a:spcAft>
                <a:spcPts val="300"/>
              </a:spcAft>
              <a:buNone/>
            </a:pPr>
            <a:r>
              <a:rPr lang="de-DE" sz="1400" b="1" dirty="0" smtClean="0"/>
              <a:t>6. Sieh </a:t>
            </a:r>
            <a:r>
              <a:rPr lang="de-DE" sz="1400" b="1" dirty="0"/>
              <a:t>die positiven </a:t>
            </a:r>
            <a:r>
              <a:rPr lang="de-DE" sz="1400" b="1" dirty="0" smtClean="0"/>
              <a:t>Seiten</a:t>
            </a:r>
            <a:r>
              <a:rPr lang="de-DE" sz="1400" dirty="0"/>
              <a:t/>
            </a:r>
            <a:br>
              <a:rPr lang="de-DE" sz="1400" dirty="0"/>
            </a:br>
            <a:r>
              <a:rPr lang="de-DE" sz="1400" dirty="0"/>
              <a:t>und was Du schon alles </a:t>
            </a:r>
            <a:br>
              <a:rPr lang="de-DE" sz="1400" dirty="0"/>
            </a:br>
            <a:r>
              <a:rPr lang="de-DE" sz="1400" dirty="0" smtClean="0"/>
              <a:t>geschafft </a:t>
            </a:r>
            <a:r>
              <a:rPr lang="de-DE" sz="1400" dirty="0"/>
              <a:t>hast</a:t>
            </a:r>
            <a:r>
              <a:rPr lang="de-DE" sz="1400" dirty="0" smtClean="0"/>
              <a:t>!</a:t>
            </a:r>
          </a:p>
          <a:p>
            <a:pPr marL="0" indent="0">
              <a:spcAft>
                <a:spcPts val="300"/>
              </a:spcAft>
              <a:buNone/>
            </a:pPr>
            <a:r>
              <a:rPr lang="de-DE" sz="1400" b="1" dirty="0" smtClean="0"/>
              <a:t>7. Vertraue </a:t>
            </a:r>
            <a:r>
              <a:rPr lang="de-DE" sz="1400" b="1" dirty="0"/>
              <a:t>Dir </a:t>
            </a:r>
            <a:r>
              <a:rPr lang="de-DE" sz="1400" b="1" dirty="0" smtClean="0"/>
              <a:t/>
            </a:r>
            <a:br>
              <a:rPr lang="de-DE" sz="1400" b="1" dirty="0" smtClean="0"/>
            </a:br>
            <a:r>
              <a:rPr lang="de-DE" sz="1400" b="1" dirty="0" smtClean="0"/>
              <a:t>und suche </a:t>
            </a:r>
            <a:r>
              <a:rPr lang="de-DE" sz="1400" b="1" dirty="0"/>
              <a:t>Dir Unterstützung!</a:t>
            </a:r>
            <a:r>
              <a:rPr lang="de-DE" sz="1400" dirty="0"/>
              <a:t/>
            </a:r>
            <a:br>
              <a:rPr lang="de-DE" sz="1400" dirty="0"/>
            </a:br>
            <a:r>
              <a:rPr lang="de-DE" sz="1400" dirty="0"/>
              <a:t>Du musst nicht alles alleine lösen.</a:t>
            </a:r>
          </a:p>
        </p:txBody>
      </p:sp>
      <p:pic>
        <p:nvPicPr>
          <p:cNvPr id="10244" name="Picture 4"/>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0061" b="100000" l="27108" r="64458">
                        <a14:foregroundMark x1="55422" y1="95538" x2="58886" y2="95538"/>
                        <a14:foregroundMark x1="45633" y1="95538" x2="54970" y2="94016"/>
                      </a14:backgroundRemoval>
                    </a14:imgEffect>
                  </a14:imgLayer>
                </a14:imgProps>
              </a:ext>
              <a:ext uri="{28A0092B-C50C-407E-A947-70E740481C1C}">
                <a14:useLocalDpi xmlns:a14="http://schemas.microsoft.com/office/drawing/2010/main" val="0"/>
              </a:ext>
            </a:extLst>
          </a:blip>
          <a:srcRect l="27951" t="89519" r="36105"/>
          <a:stretch/>
        </p:blipFill>
        <p:spPr bwMode="auto">
          <a:xfrm rot="4125657">
            <a:off x="801276" y="8280416"/>
            <a:ext cx="926174" cy="4031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77188" b="88125" l="27023" r="64887"/>
                    </a14:imgEffect>
                  </a14:imgLayer>
                </a14:imgProps>
              </a:ext>
              <a:ext uri="{28A0092B-C50C-407E-A947-70E740481C1C}">
                <a14:useLocalDpi xmlns:a14="http://schemas.microsoft.com/office/drawing/2010/main" val="0"/>
              </a:ext>
            </a:extLst>
          </a:blip>
          <a:srcRect l="27951" t="77417" r="36105" b="12079"/>
          <a:stretch/>
        </p:blipFill>
        <p:spPr bwMode="auto">
          <a:xfrm rot="6939781">
            <a:off x="5320303" y="7574432"/>
            <a:ext cx="761145" cy="3452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1045" b="11390" l="28664" r="62378"/>
                    </a14:imgEffect>
                  </a14:imgLayer>
                </a14:imgProps>
              </a:ext>
              <a:ext uri="{28A0092B-C50C-407E-A947-70E740481C1C}">
                <a14:useLocalDpi xmlns:a14="http://schemas.microsoft.com/office/drawing/2010/main" val="0"/>
              </a:ext>
            </a:extLst>
          </a:blip>
          <a:srcRect l="27951" r="36105" b="88196"/>
          <a:stretch/>
        </p:blipFill>
        <p:spPr bwMode="auto">
          <a:xfrm rot="3763711">
            <a:off x="692359" y="2849574"/>
            <a:ext cx="965529" cy="4655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60445" b="71898" l="28007" r="64086"/>
                    </a14:imgEffect>
                  </a14:imgLayer>
                </a14:imgProps>
              </a:ext>
              <a:ext uri="{28A0092B-C50C-407E-A947-70E740481C1C}">
                <a14:useLocalDpi xmlns:a14="http://schemas.microsoft.com/office/drawing/2010/main" val="0"/>
              </a:ext>
            </a:extLst>
          </a:blip>
          <a:srcRect l="27951" t="61597" r="36105" b="27711"/>
          <a:stretch/>
        </p:blipFill>
        <p:spPr bwMode="auto">
          <a:xfrm rot="3792554">
            <a:off x="774456" y="6611266"/>
            <a:ext cx="907922" cy="4191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46907" b="55361" l="26763" r="64904"/>
                    </a14:imgEffect>
                  </a14:imgLayer>
                </a14:imgProps>
              </a:ext>
              <a:ext uri="{28A0092B-C50C-407E-A947-70E740481C1C}">
                <a14:useLocalDpi xmlns:a14="http://schemas.microsoft.com/office/drawing/2010/main" val="0"/>
              </a:ext>
            </a:extLst>
          </a:blip>
          <a:srcRect l="27951" t="46266" r="36105" b="44600"/>
          <a:stretch/>
        </p:blipFill>
        <p:spPr bwMode="auto">
          <a:xfrm rot="6996696">
            <a:off x="5323463" y="5636130"/>
            <a:ext cx="935077" cy="3688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29835" b="39712" l="27172" r="63981"/>
                    </a14:imgEffect>
                  </a14:imgLayer>
                </a14:imgProps>
              </a:ext>
              <a:ext uri="{28A0092B-C50C-407E-A947-70E740481C1C}">
                <a14:useLocalDpi xmlns:a14="http://schemas.microsoft.com/office/drawing/2010/main" val="0"/>
              </a:ext>
            </a:extLst>
          </a:blip>
          <a:srcRect l="27951" t="30388" r="36105" b="59336"/>
          <a:stretch/>
        </p:blipFill>
        <p:spPr bwMode="auto">
          <a:xfrm rot="3162161">
            <a:off x="703530" y="4601922"/>
            <a:ext cx="944665" cy="419173"/>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p:cNvPicPr>
            <a:picLocks noChangeAspect="1"/>
          </p:cNvPicPr>
          <p:nvPr/>
        </p:nvPicPr>
        <p:blipFill rotWithShape="1">
          <a:blip r:embed="rId15" cstate="print">
            <a:extLst>
              <a:ext uri="{BEBA8EAE-BF5A-486C-A8C5-ECC9F3942E4B}">
                <a14:imgProps xmlns:a14="http://schemas.microsoft.com/office/drawing/2010/main">
                  <a14:imgLayer r:embed="rId16">
                    <a14:imgEffect>
                      <a14:sharpenSoften amount="50000"/>
                    </a14:imgEffect>
                  </a14:imgLayer>
                </a14:imgProps>
              </a:ext>
              <a:ext uri="{28A0092B-C50C-407E-A947-70E740481C1C}">
                <a14:useLocalDpi xmlns:a14="http://schemas.microsoft.com/office/drawing/2010/main" val="0"/>
              </a:ext>
            </a:extLst>
          </a:blip>
          <a:srcRect l="31247" t="27777" r="23781" b="32679"/>
          <a:stretch/>
        </p:blipFill>
        <p:spPr>
          <a:xfrm rot="17067456">
            <a:off x="4822449" y="809832"/>
            <a:ext cx="1296144" cy="1611678"/>
          </a:xfrm>
          <a:prstGeom prst="rect">
            <a:avLst/>
          </a:prstGeom>
        </p:spPr>
      </p:pic>
      <p:sp>
        <p:nvSpPr>
          <p:cNvPr id="23" name="Rechteck 22"/>
          <p:cNvSpPr/>
          <p:nvPr/>
        </p:nvSpPr>
        <p:spPr>
          <a:xfrm>
            <a:off x="0" y="0"/>
            <a:ext cx="6858000" cy="221669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itel 1"/>
          <p:cNvSpPr txBox="1">
            <a:spLocks/>
          </p:cNvSpPr>
          <p:nvPr/>
        </p:nvSpPr>
        <p:spPr>
          <a:xfrm>
            <a:off x="908720" y="560513"/>
            <a:ext cx="5688632" cy="12383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de-DE" sz="2800" b="1" dirty="0" smtClean="0">
                <a:solidFill>
                  <a:schemeClr val="tx2"/>
                </a:solidFill>
                <a:latin typeface="Tempus Sans ITC" panose="04020404030D07020202" pitchFamily="82" charset="0"/>
                <a:cs typeface="MV Boli" panose="02000500030200090000" pitchFamily="2" charset="0"/>
              </a:rPr>
              <a:t>Die 7 Schlüssel zu Deiner Stärke</a:t>
            </a:r>
            <a:endParaRPr lang="de-DE" sz="2800" b="1" dirty="0">
              <a:solidFill>
                <a:schemeClr val="tx2"/>
              </a:solidFill>
              <a:latin typeface="Tempus Sans ITC" panose="04020404030D07020202" pitchFamily="82" charset="0"/>
              <a:cs typeface="MV Boli" panose="02000500030200090000" pitchFamily="2" charset="0"/>
            </a:endParaRPr>
          </a:p>
        </p:txBody>
      </p:sp>
      <p:cxnSp>
        <p:nvCxnSpPr>
          <p:cNvPr id="21" name="Gerade Verbindung 20"/>
          <p:cNvCxnSpPr/>
          <p:nvPr/>
        </p:nvCxnSpPr>
        <p:spPr>
          <a:xfrm>
            <a:off x="0" y="2216696"/>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170" name="Picture 2" descr="E:\IZI\Story Telling Club\Grafiken_Bilder\Rahmen_Buch\Auswahl\Schlüsselbund_frei.png"/>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rightnessContrast contrast="-20000"/>
                    </a14:imgEffect>
                  </a14:imgLayer>
                </a14:imgProps>
              </a:ext>
              <a:ext uri="{28A0092B-C50C-407E-A947-70E740481C1C}">
                <a14:useLocalDpi xmlns:a14="http://schemas.microsoft.com/office/drawing/2010/main" val="0"/>
              </a:ext>
            </a:extLst>
          </a:blip>
          <a:srcRect l="24791" t="15684" r="30737" b="29485"/>
          <a:stretch/>
        </p:blipFill>
        <p:spPr bwMode="auto">
          <a:xfrm>
            <a:off x="3967528" y="1374943"/>
            <a:ext cx="2048114" cy="17886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IZI\EXTERN\Sonstige Forschungsprojekte\2014-2018 Starke Geschichten für starke Kinder\Story Telling Club\Grafiken_Bilder\Logo\LogomitMännchen_ohneWackeln_oberfinal.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rot="20925889">
            <a:off x="96007" y="388183"/>
            <a:ext cx="1398508" cy="2143326"/>
          </a:xfrm>
          <a:prstGeom prst="rect">
            <a:avLst/>
          </a:prstGeom>
          <a:noFill/>
          <a:extLst>
            <a:ext uri="{909E8E84-426E-40DD-AFC4-6F175D3DCCD1}">
              <a14:hiddenFill xmlns:a14="http://schemas.microsoft.com/office/drawing/2010/main">
                <a:solidFill>
                  <a:srgbClr val="FFFFFF"/>
                </a:solidFill>
              </a14:hiddenFill>
            </a:ext>
          </a:extLst>
        </p:spPr>
      </p:pic>
      <p:sp>
        <p:nvSpPr>
          <p:cNvPr id="16" name="Rechteck 15"/>
          <p:cNvSpPr/>
          <p:nvPr/>
        </p:nvSpPr>
        <p:spPr>
          <a:xfrm>
            <a:off x="290068" y="7252823"/>
            <a:ext cx="6493894" cy="1754326"/>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Festes Layout</a:t>
            </a:r>
          </a:p>
          <a:p>
            <a:pPr algn="ctr"/>
            <a:r>
              <a:rPr lang="de-DE"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nichts zum Hochladen</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E:\IZI\Story Telling Club\Grafiken_Bilder\Rahmen_Buch\Aktuelle Rahmen_freigestellt\Stolz_2.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79"/>
          <a:stretch/>
        </p:blipFill>
        <p:spPr bwMode="auto">
          <a:xfrm flipH="1">
            <a:off x="0" y="2648744"/>
            <a:ext cx="6858000" cy="7320300"/>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p:cNvSpPr/>
          <p:nvPr/>
        </p:nvSpPr>
        <p:spPr>
          <a:xfrm>
            <a:off x="764704" y="2101134"/>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p:nvSpPr>
        <p:spPr>
          <a:xfrm>
            <a:off x="2768328" y="1120805"/>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a:off x="4125136" y="6709646"/>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a:off x="2111124" y="7422464"/>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a:off x="107500" y="7233347"/>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p:cNvSpPr/>
          <p:nvPr/>
        </p:nvSpPr>
        <p:spPr>
          <a:xfrm>
            <a:off x="201240" y="4016896"/>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p:cNvSpPr/>
          <p:nvPr/>
        </p:nvSpPr>
        <p:spPr>
          <a:xfrm>
            <a:off x="2204864" y="4592960"/>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p:nvSpPr>
        <p:spPr>
          <a:xfrm>
            <a:off x="4221088" y="4808984"/>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itel 1"/>
          <p:cNvSpPr txBox="1">
            <a:spLocks/>
          </p:cNvSpPr>
          <p:nvPr/>
        </p:nvSpPr>
        <p:spPr>
          <a:xfrm>
            <a:off x="6381328" y="9417495"/>
            <a:ext cx="262284"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a:latin typeface="Tempus Sans ITC" panose="04020404030D07020202" pitchFamily="82" charset="0"/>
                <a:cs typeface="LilyUPC" panose="020B0604020202020204" pitchFamily="34" charset="-34"/>
              </a:rPr>
              <a:t>5</a:t>
            </a:r>
          </a:p>
        </p:txBody>
      </p:sp>
      <p:sp>
        <p:nvSpPr>
          <p:cNvPr id="21" name="Rechteck 20"/>
          <p:cNvSpPr/>
          <p:nvPr/>
        </p:nvSpPr>
        <p:spPr>
          <a:xfrm>
            <a:off x="0" y="0"/>
            <a:ext cx="6858000" cy="992560"/>
          </a:xfrm>
          <a:prstGeom prst="rect">
            <a:avLst/>
          </a:prstGeom>
          <a:solidFill>
            <a:srgbClr val="FDEF3D">
              <a:alpha val="50196"/>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24" name="Titel 1"/>
          <p:cNvSpPr txBox="1">
            <a:spLocks/>
          </p:cNvSpPr>
          <p:nvPr/>
        </p:nvSpPr>
        <p:spPr>
          <a:xfrm>
            <a:off x="394948" y="0"/>
            <a:ext cx="663445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und darauf sind wir stolz!</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5" name="Gerade Verbindung 24"/>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9348" b="80964"/>
          <a:stretch/>
        </p:blipFill>
        <p:spPr bwMode="auto">
          <a:xfrm flipH="1">
            <a:off x="-99392" y="903391"/>
            <a:ext cx="1728192" cy="169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2" descr="M:\IZI\EXTERN\Sonstige Forschungsprojekte\2014-2018 Starke Geschichten für starke Kinder\Story Telling Club\_RZ Log Storytelling Club.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M:\IZI\EXTERN\Sonstige Forschungsprojekte\2014-2018 Starke Geschichten für starke Kinder\Story Telling Club\Grafiken_Bilder\Icons\Finale\Oberfinal\3Kinder_final_geglätte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11194" y="3950550"/>
            <a:ext cx="1445830" cy="8159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p:cNvGrpSpPr/>
          <p:nvPr/>
        </p:nvGrpSpPr>
        <p:grpSpPr>
          <a:xfrm>
            <a:off x="-27384" y="292427"/>
            <a:ext cx="6858000" cy="9827322"/>
            <a:chOff x="-27384" y="292427"/>
            <a:chExt cx="6858000" cy="9827322"/>
          </a:xfrm>
        </p:grpSpPr>
        <p:pic>
          <p:nvPicPr>
            <p:cNvPr id="2052" name="Picture 4" descr="E:\IZI\Story Telling Club\Grafiken_Bilder\Rahmen_Buch\Aktuelle Rahmen_freigestellt\Können_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4" y="292427"/>
              <a:ext cx="6858000" cy="982732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E:\IZI\Story Telling Club\Grafiken_Bilder\Rahmen_Buch\Aktuelle Rahmen_freigestellt\Können_3.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483" t="92264" r="22336"/>
            <a:stretch/>
          </p:blipFill>
          <p:spPr bwMode="auto">
            <a:xfrm rot="16200000">
              <a:off x="-829027" y="7590746"/>
              <a:ext cx="3510006" cy="7602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uppieren 1"/>
          <p:cNvGrpSpPr/>
          <p:nvPr/>
        </p:nvGrpSpPr>
        <p:grpSpPr>
          <a:xfrm>
            <a:off x="1059689" y="1364593"/>
            <a:ext cx="5169917" cy="7765476"/>
            <a:chOff x="1059689" y="1364593"/>
            <a:chExt cx="5169917" cy="7765476"/>
          </a:xfrm>
        </p:grpSpPr>
        <p:sp>
          <p:nvSpPr>
            <p:cNvPr id="16" name="Rechteck 15"/>
            <p:cNvSpPr/>
            <p:nvPr/>
          </p:nvSpPr>
          <p:spPr>
            <a:xfrm rot="1330407">
              <a:off x="3559698" y="355523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rot="5768456">
              <a:off x="1668164" y="6424052"/>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rot="6264411">
              <a:off x="1034028" y="1390254"/>
              <a:ext cx="2706838" cy="2655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5" name="Rechteck 14"/>
          <p:cNvSpPr/>
          <p:nvPr/>
        </p:nvSpPr>
        <p:spPr>
          <a:xfrm>
            <a:off x="0" y="0"/>
            <a:ext cx="6858000" cy="992560"/>
          </a:xfrm>
          <a:prstGeom prst="rect">
            <a:avLst/>
          </a:prstGeom>
          <a:solidFill>
            <a:srgbClr val="99CC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19" name="Titel 1"/>
          <p:cNvSpPr txBox="1">
            <a:spLocks/>
          </p:cNvSpPr>
          <p:nvPr/>
        </p:nvSpPr>
        <p:spPr>
          <a:xfrm>
            <a:off x="404664" y="28961"/>
            <a:ext cx="624367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7" name="Gerade Verbindung 6"/>
          <p:cNvCxnSpPr/>
          <p:nvPr/>
        </p:nvCxnSpPr>
        <p:spPr>
          <a:xfrm>
            <a:off x="-72008"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el 1"/>
          <p:cNvSpPr txBox="1">
            <a:spLocks/>
          </p:cNvSpPr>
          <p:nvPr/>
        </p:nvSpPr>
        <p:spPr>
          <a:xfrm>
            <a:off x="188640" y="9417496"/>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6</a:t>
            </a:r>
            <a:endParaRPr lang="de-DE" sz="1400" b="1" dirty="0">
              <a:latin typeface="Tempus Sans ITC" panose="04020404030D07020202" pitchFamily="82" charset="0"/>
              <a:cs typeface="LilyUPC" panose="020B0604020202020204" pitchFamily="34" charset="-34"/>
            </a:endParaRPr>
          </a:p>
        </p:txBody>
      </p:sp>
      <p:pic>
        <p:nvPicPr>
          <p:cNvPr id="34"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1390" y="578560"/>
            <a:ext cx="1503250" cy="828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0728" y="4880992"/>
            <a:ext cx="1045855" cy="57606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61248" y="8769424"/>
            <a:ext cx="1045855" cy="576064"/>
          </a:xfrm>
          <a:prstGeom prst="rect">
            <a:avLst/>
          </a:prstGeom>
          <a:noFill/>
          <a:extLst>
            <a:ext uri="{909E8E84-426E-40DD-AFC4-6F175D3DCCD1}">
              <a14:hiddenFill xmlns:a14="http://schemas.microsoft.com/office/drawing/2010/main">
                <a:solidFill>
                  <a:srgbClr val="FFFFFF"/>
                </a:solidFill>
              </a14:hiddenFill>
            </a:ext>
          </a:extLst>
        </p:spPr>
      </p:pic>
      <p:sp>
        <p:nvSpPr>
          <p:cNvPr id="20" name="Rechteck 19"/>
          <p:cNvSpPr/>
          <p:nvPr/>
        </p:nvSpPr>
        <p:spPr>
          <a:xfrm>
            <a:off x="2117023" y="4508163"/>
            <a:ext cx="2636556" cy="923330"/>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Layout C</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p:cNvGrpSpPr/>
          <p:nvPr/>
        </p:nvGrpSpPr>
        <p:grpSpPr>
          <a:xfrm flipH="1">
            <a:off x="44624" y="272480"/>
            <a:ext cx="6858000" cy="9827322"/>
            <a:chOff x="-27384" y="292427"/>
            <a:chExt cx="6858000" cy="9827322"/>
          </a:xfrm>
        </p:grpSpPr>
        <p:pic>
          <p:nvPicPr>
            <p:cNvPr id="26" name="Picture 4" descr="E:\IZI\Story Telling Club\Grafiken_Bilder\Rahmen_Buch\Aktuelle Rahmen_freigestellt\Können_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4" y="292427"/>
              <a:ext cx="6858000" cy="982732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E:\IZI\Story Telling Club\Grafiken_Bilder\Rahmen_Buch\Aktuelle Rahmen_freigestellt\Können_3.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483" t="92264" r="22336"/>
            <a:stretch/>
          </p:blipFill>
          <p:spPr bwMode="auto">
            <a:xfrm rot="16200000">
              <a:off x="-829027" y="7590746"/>
              <a:ext cx="3510006" cy="7602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uppieren 1"/>
          <p:cNvGrpSpPr/>
          <p:nvPr/>
        </p:nvGrpSpPr>
        <p:grpSpPr>
          <a:xfrm>
            <a:off x="751292" y="1528153"/>
            <a:ext cx="5267395" cy="7601916"/>
            <a:chOff x="751292" y="1528153"/>
            <a:chExt cx="5267395" cy="7601916"/>
          </a:xfrm>
        </p:grpSpPr>
        <p:sp>
          <p:nvSpPr>
            <p:cNvPr id="17" name="Rechteck 16"/>
            <p:cNvSpPr/>
            <p:nvPr/>
          </p:nvSpPr>
          <p:spPr>
            <a:xfrm rot="20483004" flipH="1">
              <a:off x="751292" y="365665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rot="15831544" flipH="1">
              <a:off x="2807960" y="6424052"/>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rot="21122245" flipH="1">
              <a:off x="3311849" y="1528153"/>
              <a:ext cx="2706838" cy="2655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3" name="Rechteck 22"/>
          <p:cNvSpPr/>
          <p:nvPr/>
        </p:nvSpPr>
        <p:spPr>
          <a:xfrm>
            <a:off x="0" y="0"/>
            <a:ext cx="6858000" cy="992560"/>
          </a:xfrm>
          <a:prstGeom prst="rect">
            <a:avLst/>
          </a:prstGeom>
          <a:solidFill>
            <a:srgbClr val="99CC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4" name="Gerade Verbindung 23"/>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Picture 2" descr="M:\IZI\EXTERN\Sonstige Forschungsprojekte\2014-2018 Starke Geschichten für starke Kinder\Story Telling Club\_RZ Log Storytelling Club.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882758" y="760787"/>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6" name="Titel 1"/>
          <p:cNvSpPr txBox="1">
            <a:spLocks/>
          </p:cNvSpPr>
          <p:nvPr/>
        </p:nvSpPr>
        <p:spPr>
          <a:xfrm>
            <a:off x="6432962" y="9417495"/>
            <a:ext cx="262284"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a:latin typeface="Tempus Sans ITC" panose="04020404030D07020202" pitchFamily="82" charset="0"/>
                <a:cs typeface="LilyUPC" panose="020B0604020202020204" pitchFamily="34" charset="-34"/>
              </a:rPr>
              <a:t>7</a:t>
            </a:r>
          </a:p>
        </p:txBody>
      </p:sp>
      <p:sp>
        <p:nvSpPr>
          <p:cNvPr id="36" name="Titel 1"/>
          <p:cNvSpPr txBox="1">
            <a:spLocks/>
          </p:cNvSpPr>
          <p:nvPr/>
        </p:nvSpPr>
        <p:spPr>
          <a:xfrm>
            <a:off x="425688" y="28961"/>
            <a:ext cx="6459696"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merkte, was ich kann!</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45" name="Grafik 44"/>
          <p:cNvPicPr/>
          <p:nvPr/>
        </p:nvPicPr>
        <p:blipFill>
          <a:blip r:embed="rId6" cstate="print">
            <a:extLst>
              <a:ext uri="{28A0092B-C50C-407E-A947-70E740481C1C}">
                <a14:useLocalDpi xmlns:a14="http://schemas.microsoft.com/office/drawing/2010/main" val="0"/>
              </a:ext>
            </a:extLst>
          </a:blip>
          <a:stretch>
            <a:fillRect/>
          </a:stretch>
        </p:blipFill>
        <p:spPr>
          <a:xfrm rot="188722">
            <a:off x="245460" y="1042872"/>
            <a:ext cx="1548035" cy="1933975"/>
          </a:xfrm>
          <a:prstGeom prst="rect">
            <a:avLst/>
          </a:prstGeom>
        </p:spPr>
      </p:pic>
      <p:pic>
        <p:nvPicPr>
          <p:cNvPr id="34" name="Grafik 44"/>
          <p:cNvPicPr/>
          <p:nvPr/>
        </p:nvPicPr>
        <p:blipFill>
          <a:blip r:embed="rId6" cstate="print">
            <a:extLst>
              <a:ext uri="{28A0092B-C50C-407E-A947-70E740481C1C}">
                <a14:useLocalDpi xmlns:a14="http://schemas.microsoft.com/office/drawing/2010/main" val="0"/>
              </a:ext>
            </a:extLst>
          </a:blip>
          <a:stretch>
            <a:fillRect/>
          </a:stretch>
        </p:blipFill>
        <p:spPr>
          <a:xfrm rot="20826676">
            <a:off x="4568967" y="5061371"/>
            <a:ext cx="1119506" cy="130869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M:\IZI\EXTERN\Sonstige Forschungsprojekte\2014-2018 Starke Geschichten für starke Kinder\Story Telling Club\Grafiken_Bilder\Icons\Finale\Oberfinal\Helfen_final_geglätte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5996" y="8265368"/>
            <a:ext cx="1508433" cy="150843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IZI\Story Telling Club\Grafiken_Bilder\Rahmen_Buch\Aktuelle Rahmen_freigestellt\Helfe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32" t="2470" r="2832" b="2302"/>
          <a:stretch/>
        </p:blipFill>
        <p:spPr bwMode="auto">
          <a:xfrm flipH="1">
            <a:off x="0" y="992189"/>
            <a:ext cx="6805674" cy="8913812"/>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548680" y="2288704"/>
            <a:ext cx="2753033" cy="37444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2" name="Rechteck 11"/>
          <p:cNvSpPr/>
          <p:nvPr/>
        </p:nvSpPr>
        <p:spPr>
          <a:xfrm>
            <a:off x="3500438" y="4664968"/>
            <a:ext cx="2753033" cy="37444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8" name="Titel 1"/>
          <p:cNvSpPr txBox="1">
            <a:spLocks/>
          </p:cNvSpPr>
          <p:nvPr/>
        </p:nvSpPr>
        <p:spPr>
          <a:xfrm>
            <a:off x="-27384" y="-15552"/>
            <a:ext cx="6885384" cy="1007740"/>
          </a:xfrm>
          <a:prstGeom prst="rect">
            <a:avLst/>
          </a:prstGeom>
          <a:solidFill>
            <a:srgbClr val="B3F2A8"/>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sz="3200" b="1" dirty="0">
              <a:solidFill>
                <a:schemeClr val="bg1"/>
              </a:solidFill>
              <a:latin typeface="Tempus Sans ITC" panose="04020404030D07020202" pitchFamily="82" charset="0"/>
              <a:cs typeface="LilyUPC" panose="020B0604020202020204" pitchFamily="34" charset="-34"/>
            </a:endParaRPr>
          </a:p>
        </p:txBody>
      </p:sp>
      <p:sp>
        <p:nvSpPr>
          <p:cNvPr id="17" name="Titel 1"/>
          <p:cNvSpPr txBox="1">
            <a:spLocks/>
          </p:cNvSpPr>
          <p:nvPr/>
        </p:nvSpPr>
        <p:spPr>
          <a:xfrm>
            <a:off x="404664" y="19662"/>
            <a:ext cx="622156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9" name="Gerade Verbindung 18"/>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el 1"/>
          <p:cNvSpPr txBox="1">
            <a:spLocks/>
          </p:cNvSpPr>
          <p:nvPr/>
        </p:nvSpPr>
        <p:spPr>
          <a:xfrm>
            <a:off x="332656" y="9273479"/>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a:latin typeface="Tempus Sans ITC" panose="04020404030D07020202" pitchFamily="82" charset="0"/>
                <a:cs typeface="LilyUPC" panose="020B0604020202020204" pitchFamily="34" charset="-34"/>
              </a:rPr>
              <a:t>8</a:t>
            </a:r>
          </a:p>
        </p:txBody>
      </p:sp>
      <p:sp>
        <p:nvSpPr>
          <p:cNvPr id="10" name="Rechteck 9"/>
          <p:cNvSpPr/>
          <p:nvPr/>
        </p:nvSpPr>
        <p:spPr>
          <a:xfrm>
            <a:off x="2082559" y="4508163"/>
            <a:ext cx="2705484" cy="923330"/>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Layout D</a:t>
            </a:r>
            <a:endParaRPr lang="de-DE"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3" name="Rechteck 12"/>
          <p:cNvSpPr/>
          <p:nvPr/>
        </p:nvSpPr>
        <p:spPr>
          <a:xfrm>
            <a:off x="274519" y="5817096"/>
            <a:ext cx="6308970" cy="830997"/>
          </a:xfrm>
          <a:prstGeom prst="rect">
            <a:avLst/>
          </a:prstGeom>
          <a:solidFill>
            <a:schemeClr val="bg1"/>
          </a:solidFill>
          <a:effectLst>
            <a:outerShdw blurRad="50800" dist="38100" dir="2700000" algn="tl" rotWithShape="0">
              <a:prstClr val="black">
                <a:alpha val="40000"/>
              </a:prstClr>
            </a:outerShdw>
          </a:effectLst>
        </p:spPr>
        <p:txBody>
          <a:bodyPr wrap="none" lIns="91440" tIns="45720" rIns="91440" bIns="45720">
            <a:spAutoFit/>
          </a:bodyPr>
          <a:lstStyle/>
          <a:p>
            <a:pPr algn="ctr"/>
            <a:r>
              <a:rPr lang="de-DE" sz="48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hier Layout D, E möglich</a:t>
            </a:r>
            <a:endParaRPr lang="de-DE"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37840250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E:\IZI\Story Telling Club\Grafiken_Bilder\Rahmen_Buch\Aktuelle Rahmen_freigestellt\Helfe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332" t="2470" r="2832" b="2302"/>
          <a:stretch/>
        </p:blipFill>
        <p:spPr bwMode="auto">
          <a:xfrm>
            <a:off x="17240" y="920552"/>
            <a:ext cx="6840760" cy="8913812"/>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603959" y="4448944"/>
            <a:ext cx="2753033" cy="37444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2" name="Rechteck 11"/>
          <p:cNvSpPr/>
          <p:nvPr/>
        </p:nvSpPr>
        <p:spPr>
          <a:xfrm>
            <a:off x="3573016" y="2288704"/>
            <a:ext cx="2753033" cy="37444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0" name="Titel 1"/>
          <p:cNvSpPr txBox="1">
            <a:spLocks/>
          </p:cNvSpPr>
          <p:nvPr/>
        </p:nvSpPr>
        <p:spPr>
          <a:xfrm>
            <a:off x="-27384" y="-15552"/>
            <a:ext cx="6885384" cy="1007740"/>
          </a:xfrm>
          <a:prstGeom prst="rect">
            <a:avLst/>
          </a:prstGeom>
          <a:solidFill>
            <a:srgbClr val="B3F2A8"/>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sz="3200" b="1" dirty="0">
              <a:solidFill>
                <a:schemeClr val="bg1"/>
              </a:solidFill>
              <a:latin typeface="Tempus Sans ITC" panose="04020404030D07020202" pitchFamily="82" charset="0"/>
              <a:cs typeface="LilyUPC" panose="020B0604020202020204" pitchFamily="34" charset="-34"/>
            </a:endParaRPr>
          </a:p>
        </p:txBody>
      </p:sp>
      <p:cxnSp>
        <p:nvCxnSpPr>
          <p:cNvPr id="16" name="Gerade Verbindung 15"/>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itel 1"/>
          <p:cNvSpPr txBox="1">
            <a:spLocks/>
          </p:cNvSpPr>
          <p:nvPr/>
        </p:nvSpPr>
        <p:spPr>
          <a:xfrm>
            <a:off x="6237312" y="9201836"/>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a:latin typeface="Tempus Sans ITC" panose="04020404030D07020202" pitchFamily="82" charset="0"/>
                <a:cs typeface="LilyUPC" panose="020B0604020202020204" pitchFamily="34" charset="-34"/>
              </a:rPr>
              <a:t>9</a:t>
            </a:r>
          </a:p>
        </p:txBody>
      </p:sp>
      <p:pic>
        <p:nvPicPr>
          <p:cNvPr id="9"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873825" y="832795"/>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9" name="Titel 1"/>
          <p:cNvSpPr txBox="1">
            <a:spLocks/>
          </p:cNvSpPr>
          <p:nvPr/>
        </p:nvSpPr>
        <p:spPr>
          <a:xfrm>
            <a:off x="404664" y="19662"/>
            <a:ext cx="6451843"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anderen </a:t>
            </a:r>
            <a:br>
              <a:rPr lang="de-DE" sz="2800" b="1" dirty="0" smtClean="0">
                <a:solidFill>
                  <a:schemeClr val="tx2"/>
                </a:solidFill>
                <a:latin typeface="Tempus Sans ITC" panose="04020404030D07020202" pitchFamily="82" charset="0"/>
                <a:cs typeface="LilyUPC" panose="020B0604020202020204" pitchFamily="34" charset="-34"/>
              </a:rPr>
            </a:br>
            <a:r>
              <a:rPr lang="de-DE" sz="2800" b="1" dirty="0" smtClean="0">
                <a:solidFill>
                  <a:schemeClr val="tx2"/>
                </a:solidFill>
                <a:latin typeface="Tempus Sans ITC" panose="04020404030D07020202" pitchFamily="82" charset="0"/>
                <a:cs typeface="LilyUPC" panose="020B0604020202020204" pitchFamily="34" charset="-34"/>
              </a:rPr>
              <a:t>			helfen konnte!</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0" name="Picture 4" descr="M:\IZI\EXTERN\Sonstige Forschungsprojekte\2014-2018 Starke Geschichten für starke Kinder\Story Telling Club\Grafiken_Bilder\Icons\Finale\Oberfinal\3Kinder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588645" y="8409384"/>
            <a:ext cx="2083802" cy="1175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48564"/>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531</Words>
  <Application>Microsoft Office PowerPoint</Application>
  <PresentationFormat>A4-Papier (210x297 mm)</PresentationFormat>
  <Paragraphs>176</Paragraphs>
  <Slides>44</Slides>
  <Notes>1</Notes>
  <HiddenSlides>0</HiddenSlides>
  <MMClips>0</MMClips>
  <ScaleCrop>false</ScaleCrop>
  <HeadingPairs>
    <vt:vector size="4" baseType="variant">
      <vt:variant>
        <vt:lpstr>Design</vt:lpstr>
      </vt:variant>
      <vt:variant>
        <vt:i4>1</vt:i4>
      </vt:variant>
      <vt:variant>
        <vt:lpstr>Folientitel</vt:lpstr>
      </vt:variant>
      <vt:variant>
        <vt:i4>44</vt:i4>
      </vt:variant>
    </vt:vector>
  </HeadingPairs>
  <TitlesOfParts>
    <vt:vector size="45" baseType="lpstr">
      <vt:lpstr>Larissa-Design</vt:lpstr>
      <vt:lpstr>Der Tag, an dem  ich stark wurde!</vt:lpstr>
      <vt:lpstr>Vorwort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Day I became strong</dc:title>
  <dc:creator>Marie</dc:creator>
  <cp:lastModifiedBy>Goetz, Maya</cp:lastModifiedBy>
  <cp:revision>410</cp:revision>
  <cp:lastPrinted>2017-04-06T10:43:31Z</cp:lastPrinted>
  <dcterms:created xsi:type="dcterms:W3CDTF">2017-02-28T20:36:23Z</dcterms:created>
  <dcterms:modified xsi:type="dcterms:W3CDTF">2017-04-06T15:15:25Z</dcterms:modified>
</cp:coreProperties>
</file>